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88" r:id="rId3"/>
    <p:sldId id="259" r:id="rId4"/>
    <p:sldId id="293" r:id="rId5"/>
    <p:sldId id="262" r:id="rId6"/>
    <p:sldId id="270" r:id="rId7"/>
    <p:sldId id="285" r:id="rId8"/>
    <p:sldId id="289" r:id="rId9"/>
    <p:sldId id="290" r:id="rId10"/>
    <p:sldId id="291" r:id="rId11"/>
    <p:sldId id="263" r:id="rId12"/>
    <p:sldId id="266" r:id="rId13"/>
    <p:sldId id="271" r:id="rId14"/>
    <p:sldId id="281" r:id="rId15"/>
    <p:sldId id="261" r:id="rId16"/>
  </p:sldIdLst>
  <p:sldSz cx="12192000" cy="6858000"/>
  <p:notesSz cx="6735763" cy="98663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FE2"/>
    <a:srgbClr val="F17F42"/>
    <a:srgbClr val="A0A1A1"/>
    <a:srgbClr val="53575A"/>
    <a:srgbClr val="D992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39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EDM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近三個月公告類別統計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1731135170603676E-2"/>
          <c:y val="0.15196223388743074"/>
          <c:w val="0.95071473097112846"/>
          <c:h val="0.79235724701079047"/>
        </c:manualLayout>
      </c:layout>
      <c:pie3DChart>
        <c:varyColors val="1"/>
        <c:ser>
          <c:idx val="0"/>
          <c:order val="0"/>
          <c:dPt>
            <c:idx val="0"/>
            <c:bubble3D val="0"/>
            <c:explosion val="34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c:spPr>
            <c:extLst>
              <c:ext xmlns:c16="http://schemas.microsoft.com/office/drawing/2014/chart" uri="{C3380CC4-5D6E-409C-BE32-E72D297353CC}">
                <c16:uniqueId val="{00000001-2B34-41C2-A296-8D01EDCCA3BC}"/>
              </c:ext>
            </c:extLst>
          </c:dPt>
          <c:dPt>
            <c:idx val="1"/>
            <c:bubble3D val="0"/>
            <c:explosion val="3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c:spPr>
            <c:extLst>
              <c:ext xmlns:c16="http://schemas.microsoft.com/office/drawing/2014/chart" uri="{C3380CC4-5D6E-409C-BE32-E72D297353CC}">
                <c16:uniqueId val="{00000003-2B34-41C2-A296-8D01EDCCA3BC}"/>
              </c:ext>
            </c:extLst>
          </c:dPt>
          <c:dPt>
            <c:idx val="2"/>
            <c:bubble3D val="0"/>
            <c:explosion val="3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c:spPr>
            <c:extLst>
              <c:ext xmlns:c16="http://schemas.microsoft.com/office/drawing/2014/chart" uri="{C3380CC4-5D6E-409C-BE32-E72D297353CC}">
                <c16:uniqueId val="{00000005-2B34-41C2-A296-8D01EDCCA3BC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c:spPr>
            <c:extLst>
              <c:ext xmlns:c16="http://schemas.microsoft.com/office/drawing/2014/chart" uri="{C3380CC4-5D6E-409C-BE32-E72D297353CC}">
                <c16:uniqueId val="{00000007-2B34-41C2-A296-8D01EDCCA3BC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c:spPr>
            <c:extLst>
              <c:ext xmlns:c16="http://schemas.microsoft.com/office/drawing/2014/chart" uri="{C3380CC4-5D6E-409C-BE32-E72D297353CC}">
                <c16:uniqueId val="{00000009-2B34-41C2-A296-8D01EDCCA3BC}"/>
              </c:ext>
            </c:extLst>
          </c:dPt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defRPr>
                    </a:pPr>
                    <a:fld id="{A4699996-2119-4D36-B99D-03816FF0160B}" type="CATEGORYNAME">
                      <a:rPr lang="zh-TW" altLang="en-US"/>
                      <a:pPr>
                        <a:defRPr sz="1800" b="1" i="0" u="none" strike="noStrike" kern="1200" baseline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defRPr>
                      </a:pPr>
                      <a:t>[類別名稱]</a:t>
                    </a:fld>
                    <a:r>
                      <a:rPr lang="zh-TW" altLang="en-US" baseline="0" dirty="0"/>
                      <a:t>
</a:t>
                    </a:r>
                    <a:fld id="{4C762848-014D-42CC-A5BD-44BAA98546C2}" type="PERCENTAGE">
                      <a:rPr lang="en-US" altLang="zh-TW" baseline="0" smtClean="0">
                        <a:solidFill>
                          <a:srgbClr val="FF0000"/>
                        </a:solidFill>
                      </a:rPr>
                      <a:pPr>
                        <a:defRPr sz="1800" b="1" i="0" u="none" strike="noStrike" kern="1200" baseline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defRPr>
                      </a:pPr>
                      <a:t>[百分比]</a:t>
                    </a:fld>
                    <a:r>
                      <a:rPr lang="zh-TW" altLang="en-US" baseline="0" dirty="0" smtClean="0"/>
                      <a:t> </a:t>
                    </a:r>
                    <a:r>
                      <a:rPr lang="en-US" altLang="zh-TW" baseline="0" dirty="0" smtClean="0"/>
                      <a:t>(</a:t>
                    </a:r>
                    <a:r>
                      <a:rPr lang="en-US" altLang="zh-TW" baseline="0" dirty="0" smtClean="0">
                        <a:solidFill>
                          <a:srgbClr val="FF0000"/>
                        </a:solidFill>
                      </a:rPr>
                      <a:t>10</a:t>
                    </a:r>
                    <a:r>
                      <a:rPr lang="zh-TW" altLang="en-US" baseline="0" dirty="0" smtClean="0"/>
                      <a:t>件</a:t>
                    </a:r>
                    <a:r>
                      <a:rPr lang="en-US" altLang="zh-TW" baseline="0" dirty="0" smtClean="0"/>
                      <a:t>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21562500000000001"/>
                      <c:h val="0.1784444444444444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B34-41C2-A296-8D01EDCCA3BC}"/>
                </c:ext>
              </c:extLst>
            </c:dLbl>
            <c:dLbl>
              <c:idx val="1"/>
              <c:layout>
                <c:manualLayout>
                  <c:x val="-2.8503731955380654E-2"/>
                  <c:y val="1.703171478565179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defRPr>
                    </a:pPr>
                    <a:fld id="{15D1446C-62EC-4840-888A-E9BCA6C3B0E0}" type="CATEGORYNAME">
                      <a:rPr lang="zh-TW" altLang="en-US"/>
                      <a:pPr>
                        <a:defRPr sz="1800" b="1" i="0" u="none" strike="noStrike" kern="1200" baseline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defRPr>
                      </a:pPr>
                      <a:t>[類別名稱]</a:t>
                    </a:fld>
                    <a:r>
                      <a:rPr lang="zh-TW" altLang="en-US" baseline="0" dirty="0"/>
                      <a:t>
</a:t>
                    </a:r>
                    <a:fld id="{D3A5DB84-2005-4470-95F4-34572577F7A8}" type="PERCENTAGE">
                      <a:rPr lang="en-US" altLang="zh-TW" baseline="0" smtClean="0">
                        <a:solidFill>
                          <a:srgbClr val="FF0000"/>
                        </a:solidFill>
                      </a:rPr>
                      <a:pPr>
                        <a:defRPr sz="1800" b="1" i="0" u="none" strike="noStrike" kern="1200" baseline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defRPr>
                      </a:pPr>
                      <a:t>[百分比]</a:t>
                    </a:fld>
                    <a:r>
                      <a:rPr lang="zh-TW" altLang="en-US" baseline="0" dirty="0" smtClean="0"/>
                      <a:t> </a:t>
                    </a:r>
                    <a:r>
                      <a:rPr lang="en-US" altLang="zh-TW" baseline="0" dirty="0" smtClean="0"/>
                      <a:t>(</a:t>
                    </a:r>
                    <a:r>
                      <a:rPr lang="en-US" altLang="zh-TW" baseline="0" dirty="0" smtClean="0">
                        <a:solidFill>
                          <a:srgbClr val="FF0000"/>
                        </a:solidFill>
                      </a:rPr>
                      <a:t>27</a:t>
                    </a:r>
                    <a:r>
                      <a:rPr lang="zh-TW" altLang="en-US" baseline="0" dirty="0" smtClean="0"/>
                      <a:t>件</a:t>
                    </a:r>
                    <a:r>
                      <a:rPr lang="en-US" altLang="zh-TW" baseline="0" dirty="0" smtClean="0"/>
                      <a:t>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099999999999999"/>
                      <c:h val="0.1414814814814814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B34-41C2-A296-8D01EDCCA3BC}"/>
                </c:ext>
              </c:extLst>
            </c:dLbl>
            <c:dLbl>
              <c:idx val="2"/>
              <c:layout>
                <c:manualLayout>
                  <c:x val="-2.5445538057742783E-2"/>
                  <c:y val="-1.064180519101778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defRPr>
                    </a:pPr>
                    <a:fld id="{C11C435E-2DBD-4BAC-8A81-72D5DDA26851}" type="CATEGORYNAME">
                      <a:rPr lang="zh-TW" altLang="en-US"/>
                      <a:pPr>
                        <a:defRPr sz="1800" b="1" i="0" u="none" strike="noStrike" kern="1200" baseline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defRPr>
                      </a:pPr>
                      <a:t>[類別名稱]</a:t>
                    </a:fld>
                    <a:r>
                      <a:rPr lang="zh-TW" altLang="en-US" baseline="0" dirty="0"/>
                      <a:t>
</a:t>
                    </a:r>
                    <a:fld id="{C89DC0EA-0D44-4DF5-B4C9-0CC6AE3873B7}" type="PERCENTAGE">
                      <a:rPr lang="en-US" altLang="zh-TW" baseline="0" smtClean="0">
                        <a:solidFill>
                          <a:srgbClr val="FF0000"/>
                        </a:solidFill>
                      </a:rPr>
                      <a:pPr>
                        <a:defRPr sz="1800" b="1" i="0" u="none" strike="noStrike" kern="1200" baseline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defRPr>
                      </a:pPr>
                      <a:t>[百分比]</a:t>
                    </a:fld>
                    <a:r>
                      <a:rPr lang="zh-TW" altLang="en-US" baseline="0" dirty="0" smtClean="0"/>
                      <a:t> </a:t>
                    </a:r>
                    <a:r>
                      <a:rPr lang="en-US" altLang="zh-TW" baseline="0" dirty="0" smtClean="0"/>
                      <a:t>(</a:t>
                    </a:r>
                    <a:r>
                      <a:rPr lang="en-US" altLang="zh-TW" baseline="0" dirty="0" smtClean="0">
                        <a:solidFill>
                          <a:srgbClr val="FF0000"/>
                        </a:solidFill>
                      </a:rPr>
                      <a:t>20</a:t>
                    </a:r>
                    <a:r>
                      <a:rPr lang="zh-TW" altLang="en-US" baseline="0" dirty="0" smtClean="0"/>
                      <a:t>件</a:t>
                    </a:r>
                    <a:r>
                      <a:rPr lang="en-US" altLang="zh-TW" baseline="0" dirty="0" smtClean="0"/>
                      <a:t>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268750000000002"/>
                      <c:h val="0.1229629629629629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B34-41C2-A296-8D01EDCCA3BC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ADBFB904-4029-4270-A8AB-56D9DA222CA3}" type="CATEGORYNAME">
                      <a:rPr lang="zh-TW" altLang="en-US"/>
                      <a:pPr/>
                      <a:t>[類別名稱]</a:t>
                    </a:fld>
                    <a:r>
                      <a:rPr lang="zh-TW" altLang="en-US" baseline="0" dirty="0"/>
                      <a:t>
</a:t>
                    </a:r>
                    <a:fld id="{2AF85253-CCAB-42AB-A069-26144A075041}" type="PERCENTAGE">
                      <a:rPr lang="en-US" altLang="zh-TW" baseline="0">
                        <a:solidFill>
                          <a:srgbClr val="FF0000"/>
                        </a:solidFill>
                      </a:rPr>
                      <a:pPr/>
                      <a:t>[百分比]</a:t>
                    </a:fld>
                    <a:endParaRPr lang="zh-TW" altLang="en-US" baseline="0" dirty="0"/>
                  </a:p>
                </c:rich>
              </c:tx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2B34-41C2-A296-8D01EDCCA3BC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1F3FA350-406B-4550-9455-7E6307BA14BC}" type="CATEGORYNAME">
                      <a:rPr lang="zh-TW" altLang="en-US"/>
                      <a:pPr/>
                      <a:t>[類別名稱]</a:t>
                    </a:fld>
                    <a:r>
                      <a:rPr lang="zh-TW" altLang="en-US" baseline="0" dirty="0"/>
                      <a:t>
</a:t>
                    </a:r>
                    <a:fld id="{B4080BA0-5FF1-4A19-AF5F-441819E57B58}" type="PERCENTAGE">
                      <a:rPr lang="en-US" altLang="zh-TW" baseline="0" smtClean="0">
                        <a:solidFill>
                          <a:srgbClr val="FF0000"/>
                        </a:solidFill>
                      </a:rPr>
                      <a:pPr/>
                      <a:t>[百分比]</a:t>
                    </a:fld>
                    <a:r>
                      <a:rPr lang="zh-TW" altLang="en-US" baseline="0" dirty="0" smtClean="0"/>
                      <a:t> </a:t>
                    </a:r>
                    <a:r>
                      <a:rPr lang="en-US" altLang="zh-TW" baseline="0" dirty="0" smtClean="0"/>
                      <a:t>(</a:t>
                    </a:r>
                    <a:r>
                      <a:rPr lang="en-US" altLang="zh-TW" baseline="0" dirty="0" smtClean="0">
                        <a:solidFill>
                          <a:srgbClr val="FF0000"/>
                        </a:solidFill>
                      </a:rPr>
                      <a:t>147</a:t>
                    </a:r>
                    <a:r>
                      <a:rPr lang="zh-TW" altLang="en-US" baseline="0" dirty="0" smtClean="0"/>
                      <a:t>件</a:t>
                    </a:r>
                    <a:r>
                      <a:rPr lang="en-US" altLang="zh-TW" baseline="0" dirty="0" smtClean="0"/>
                      <a:t>)</a:t>
                    </a:r>
                  </a:p>
                </c:rich>
              </c:tx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2B34-41C2-A296-8D01EDCCA3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defRPr>
                </a:pPr>
                <a:endParaRPr lang="zh-TW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圓餅圖1101!$A$1:$A$5</c:f>
              <c:strCache>
                <c:ptCount val="5"/>
                <c:pt idx="0">
                  <c:v>攸關全校師生之重大事件</c:v>
                </c:pt>
                <c:pt idx="1">
                  <c:v>重要校務行政措施</c:v>
                </c:pt>
                <c:pt idx="2">
                  <c:v>緊急事件、突發狀況</c:v>
                </c:pt>
                <c:pt idx="3">
                  <c:v>重量級人士演講</c:v>
                </c:pt>
                <c:pt idx="4">
                  <c:v>其他</c:v>
                </c:pt>
              </c:strCache>
            </c:strRef>
          </c:cat>
          <c:val>
            <c:numRef>
              <c:f>圓餅圖1101!$B$1:$B$5</c:f>
              <c:numCache>
                <c:formatCode>General</c:formatCode>
                <c:ptCount val="5"/>
                <c:pt idx="0">
                  <c:v>10</c:v>
                </c:pt>
                <c:pt idx="1">
                  <c:v>27</c:v>
                </c:pt>
                <c:pt idx="2">
                  <c:v>20</c:v>
                </c:pt>
                <c:pt idx="3">
                  <c:v>0</c:v>
                </c:pt>
                <c:pt idx="4">
                  <c:v>147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B34-41C2-A296-8D01EDCCA3BC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zh-TW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CAC5CB-6390-4061-8DE8-0C81ED3F3D36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3D9478-11F9-42E4-A047-A71E524A9B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669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TW" sz="1200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（以上痛點，請準備最近三個月五花八門的</a:t>
            </a:r>
            <a:r>
              <a:rPr lang="en-US" altLang="zh-TW" sz="1200" kern="100" dirty="0" err="1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edm</a:t>
            </a:r>
            <a:r>
              <a:rPr lang="zh-TW" altLang="zh-TW" sz="1200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的統計數字佐證）</a:t>
            </a:r>
            <a:endParaRPr lang="zh-TW" altLang="zh-TW" sz="1200" kern="1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3D9478-11F9-42E4-A047-A71E524A9B2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627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3D9478-11F9-42E4-A047-A71E524A9B2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81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3D9478-11F9-42E4-A047-A71E524A9B2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185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3D9478-11F9-42E4-A047-A71E524A9B2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199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點一下會跳出適用狀況。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3D9478-11F9-42E4-A047-A71E524A9B2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2026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3D9478-11F9-42E4-A047-A71E524A9B2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40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PA_平行四边形 15"/>
          <p:cNvSpPr/>
          <p:nvPr>
            <p:custDataLst>
              <p:tags r:id="rId2"/>
            </p:custDataLst>
          </p:nvPr>
        </p:nvSpPr>
        <p:spPr>
          <a:xfrm>
            <a:off x="1739515" y="-18296"/>
            <a:ext cx="8712968" cy="6858000"/>
          </a:xfrm>
          <a:prstGeom prst="parallelogram">
            <a:avLst>
              <a:gd name="adj" fmla="val 26721"/>
            </a:avLst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PA_矩形 11"/>
          <p:cNvSpPr/>
          <p:nvPr>
            <p:custDataLst>
              <p:tags r:id="rId3"/>
            </p:custDataLst>
          </p:nvPr>
        </p:nvSpPr>
        <p:spPr>
          <a:xfrm>
            <a:off x="5172062" y="3861048"/>
            <a:ext cx="1847875" cy="144016"/>
          </a:xfrm>
          <a:prstGeom prst="rect">
            <a:avLst/>
          </a:prstGeom>
          <a:solidFill>
            <a:srgbClr val="535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PA_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345" y="1179703"/>
            <a:ext cx="1129308" cy="1129308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D5E59264-0153-4853-8005-C17F6FB6E94A}"/>
              </a:ext>
            </a:extLst>
          </p:cNvPr>
          <p:cNvSpPr txBox="1"/>
          <p:nvPr/>
        </p:nvSpPr>
        <p:spPr>
          <a:xfrm>
            <a:off x="3215680" y="2666599"/>
            <a:ext cx="662473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TW" sz="4800" b="1" dirty="0">
                <a:latin typeface="SimSun" panose="02010600030101010101" pitchFamily="2" charset="-122"/>
                <a:ea typeface="SimSun" panose="02010600030101010101" pitchFamily="2" charset="-122"/>
              </a:rPr>
              <a:t>EDM</a:t>
            </a:r>
            <a:r>
              <a:rPr lang="zh-TW" altLang="en-US" sz="4800" b="1" dirty="0">
                <a:latin typeface="SimSun" panose="02010600030101010101" pitchFamily="2" charset="-122"/>
                <a:ea typeface="SimSun" panose="02010600030101010101" pitchFamily="2" charset="-122"/>
              </a:rPr>
              <a:t>發送服務優化說明</a:t>
            </a:r>
            <a:endParaRPr lang="en-US" altLang="zh-TW" sz="4800" b="1" dirty="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333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mp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3122986" y="261802"/>
            <a:ext cx="6159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TW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(</a:t>
            </a:r>
            <a:r>
              <a:rPr lang="zh-TW" altLang="en-US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四</a:t>
            </a:r>
            <a:r>
              <a:rPr lang="en-US" altLang="zh-TW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)</a:t>
            </a:r>
            <a:r>
              <a:rPr lang="zh-TW" altLang="en-US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 </a:t>
            </a:r>
            <a:r>
              <a:rPr lang="zh-TW" altLang="zh-TW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代</a:t>
            </a:r>
            <a:r>
              <a:rPr lang="zh-TW" altLang="zh-TW" sz="2400" b="1" dirty="0">
                <a:latin typeface="SimSun" panose="02010600030101010101" pitchFamily="2" charset="-122"/>
                <a:ea typeface="SimSun" panose="02010600030101010101" pitchFamily="2" charset="-122"/>
              </a:rPr>
              <a:t>各單位發送重要訊息</a:t>
            </a:r>
          </a:p>
        </p:txBody>
      </p:sp>
      <p:sp>
        <p:nvSpPr>
          <p:cNvPr id="20" name="矩形 19"/>
          <p:cNvSpPr/>
          <p:nvPr/>
        </p:nvSpPr>
        <p:spPr>
          <a:xfrm>
            <a:off x="5558982" y="753006"/>
            <a:ext cx="1074037" cy="83706"/>
          </a:xfrm>
          <a:prstGeom prst="rect">
            <a:avLst/>
          </a:prstGeom>
          <a:solidFill>
            <a:srgbClr val="535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865" y="3356559"/>
            <a:ext cx="808484" cy="808484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9C0E16A6-5747-4BC8-9CB7-4ECEC9E4B404}"/>
              </a:ext>
            </a:extLst>
          </p:cNvPr>
          <p:cNvSpPr txBox="1"/>
          <p:nvPr/>
        </p:nvSpPr>
        <p:spPr>
          <a:xfrm>
            <a:off x="7049822" y="2212629"/>
            <a:ext cx="484130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TW" b="1" dirty="0">
                <a:latin typeface="SimSun" panose="02010600030101010101" pitchFamily="2" charset="-122"/>
                <a:ea typeface="SimSun" panose="02010600030101010101" pitchFamily="2" charset="-122"/>
              </a:rPr>
              <a:t>公告對象：</a:t>
            </a:r>
            <a:endParaRPr lang="en-US" altLang="zh-TW" b="1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TW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可選擇教師、職員、全部學生</a:t>
            </a:r>
            <a:endParaRPr lang="en-US" altLang="zh-TW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en-US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(</a:t>
            </a:r>
            <a:r>
              <a:rPr lang="zh-TW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學生身分可選大學部、碩士班、博士班</a:t>
            </a:r>
            <a:r>
              <a:rPr lang="en-US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)</a:t>
            </a:r>
          </a:p>
          <a:p>
            <a:r>
              <a:rPr lang="en-US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(</a:t>
            </a:r>
            <a:r>
              <a:rPr lang="zh-TW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以使用本校提供之電子郵件信箱為限</a:t>
            </a:r>
            <a:r>
              <a:rPr lang="en-US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)</a:t>
            </a:r>
            <a:endParaRPr lang="zh-TW" altLang="zh-TW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TW" altLang="zh-TW" b="1" dirty="0">
                <a:latin typeface="SimSun" panose="02010600030101010101" pitchFamily="2" charset="-122"/>
                <a:ea typeface="SimSun" panose="02010600030101010101" pitchFamily="2" charset="-122"/>
              </a:rPr>
              <a:t>申請步驟：</a:t>
            </a:r>
            <a:endParaRPr lang="en-US" altLang="zh-TW" b="1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TW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參閱秘書室公共事務中心之表單下載，</a:t>
            </a:r>
            <a:r>
              <a:rPr lang="zh-TW" altLang="en-US" dirty="0">
                <a:latin typeface="SimSun" panose="02010600030101010101" pitchFamily="2" charset="-122"/>
                <a:ea typeface="SimSun" panose="02010600030101010101" pitchFamily="2" charset="-122"/>
              </a:rPr>
              <a:t>     </a:t>
            </a:r>
            <a:r>
              <a:rPr lang="zh-TW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寄送電子檔及送紙本給公事中心同仁。</a:t>
            </a:r>
          </a:p>
          <a:p>
            <a:r>
              <a:rPr lang="zh-TW" altLang="zh-TW" b="1" dirty="0">
                <a:latin typeface="SimSun" panose="02010600030101010101" pitchFamily="2" charset="-122"/>
                <a:ea typeface="SimSun" panose="02010600030101010101" pitchFamily="2" charset="-122"/>
              </a:rPr>
              <a:t>訊息格式：</a:t>
            </a:r>
            <a:endParaRPr lang="en-US" altLang="zh-TW" b="1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TW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純</a:t>
            </a:r>
            <a:r>
              <a:rPr lang="zh-TW" altLang="zh-TW" dirty="0" smtClean="0">
                <a:latin typeface="SimSun" panose="02010600030101010101" pitchFamily="2" charset="-122"/>
                <a:ea typeface="SimSun" panose="02010600030101010101" pitchFamily="2" charset="-122"/>
              </a:rPr>
              <a:t>文字</a:t>
            </a:r>
            <a:r>
              <a:rPr lang="zh-TW" altLang="en-US" dirty="0">
                <a:latin typeface="SimSun" panose="02010600030101010101" pitchFamily="2" charset="-122"/>
                <a:ea typeface="SimSun" panose="02010600030101010101" pitchFamily="2" charset="-122"/>
              </a:rPr>
              <a:t>：</a:t>
            </a:r>
            <a:r>
              <a:rPr lang="zh-TW" altLang="zh-TW" dirty="0" smtClean="0">
                <a:latin typeface="SimSun" panose="02010600030101010101" pitchFamily="2" charset="-122"/>
                <a:ea typeface="SimSun" panose="02010600030101010101" pitchFamily="2" charset="-122"/>
              </a:rPr>
              <a:t>請</a:t>
            </a:r>
            <a:r>
              <a:rPr lang="zh-TW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以中英雙語</a:t>
            </a:r>
            <a:r>
              <a:rPr lang="zh-TW" altLang="zh-TW" dirty="0" smtClean="0">
                <a:latin typeface="SimSun" panose="02010600030101010101" pitchFamily="2" charset="-122"/>
                <a:ea typeface="SimSun" panose="02010600030101010101" pitchFamily="2" charset="-122"/>
              </a:rPr>
              <a:t>呈現，</a:t>
            </a:r>
            <a:r>
              <a:rPr lang="zh-TW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可附上超連結網址，但不接受</a:t>
            </a:r>
            <a:r>
              <a:rPr lang="en-US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HTML</a:t>
            </a:r>
            <a:r>
              <a:rPr lang="zh-TW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格式，如有特殊情形得例外。</a:t>
            </a:r>
          </a:p>
        </p:txBody>
      </p:sp>
      <p:sp>
        <p:nvSpPr>
          <p:cNvPr id="8" name="流程圖: 替代程序 7">
            <a:extLst>
              <a:ext uri="{FF2B5EF4-FFF2-40B4-BE49-F238E27FC236}">
                <a16:creationId xmlns:a16="http://schemas.microsoft.com/office/drawing/2014/main" id="{B82DF5F7-7E55-4E5D-9DBD-E3E2A3A849C8}"/>
              </a:ext>
            </a:extLst>
          </p:cNvPr>
          <p:cNvSpPr/>
          <p:nvPr/>
        </p:nvSpPr>
        <p:spPr>
          <a:xfrm>
            <a:off x="6556370" y="1087506"/>
            <a:ext cx="5511653" cy="5112568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9" name="图片 11">
            <a:extLst>
              <a:ext uri="{FF2B5EF4-FFF2-40B4-BE49-F238E27FC236}">
                <a16:creationId xmlns:a16="http://schemas.microsoft.com/office/drawing/2014/main" id="{A45B7B35-390D-496F-8E54-D8F553277E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364" y="3427997"/>
            <a:ext cx="808484" cy="808484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4FD70D4C-3C58-4441-AC41-7A9EBDBC0FFD}"/>
              </a:ext>
            </a:extLst>
          </p:cNvPr>
          <p:cNvSpPr txBox="1"/>
          <p:nvPr/>
        </p:nvSpPr>
        <p:spPr>
          <a:xfrm>
            <a:off x="6888088" y="1484502"/>
            <a:ext cx="5003041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TW" sz="20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適用狀況：</a:t>
            </a:r>
            <a:endParaRPr lang="en-US" altLang="zh-TW" sz="2000" b="1" kern="100" dirty="0">
              <a:effectLst/>
              <a:latin typeface="Calibri" panose="020F0502020204030204" pitchFamily="34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zh-TW" altLang="zh-TW" sz="2000" b="1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lvl="0"/>
            <a:r>
              <a:rPr lang="en-US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(1)</a:t>
            </a:r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緊急事件、突發狀況：</a:t>
            </a:r>
            <a:endParaRPr lang="zh-TW" altLang="zh-TW" sz="1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457200"/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例如：停水、停電、停網、道路封閉、傳染病疫情等。</a:t>
            </a:r>
            <a:endParaRPr lang="zh-TW" altLang="zh-TW" sz="1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lvl="0"/>
            <a:r>
              <a:rPr lang="en-US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(2)</a:t>
            </a:r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攸關全校師生之重大事件：</a:t>
            </a:r>
            <a:endParaRPr lang="zh-TW" altLang="zh-TW" sz="1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457200"/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例如：選課、期中停修、課程意見調查、畢業典禮、宿舍申請、兵役問題等，</a:t>
            </a:r>
            <a:r>
              <a:rPr lang="en-US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但同一訊息以不重複發送為原則。</a:t>
            </a:r>
            <a:endParaRPr lang="zh-TW" altLang="zh-TW" sz="1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lvl="0"/>
            <a:r>
              <a:rPr lang="en-US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(3)</a:t>
            </a:r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重要校務行政措施：</a:t>
            </a:r>
            <a:endParaRPr lang="zh-TW" altLang="zh-TW" sz="1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457200"/>
            <a:r>
              <a:rPr lang="zh-TW" altLang="zh-TW" sz="1800" kern="100" dirty="0" smtClean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例如：校長、副校長、教務處</a:t>
            </a:r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、學務處、總務處等重要政策說明。</a:t>
            </a:r>
            <a:endParaRPr lang="zh-TW" altLang="zh-TW" sz="1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lvl="0"/>
            <a:r>
              <a:rPr lang="en-US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(4)</a:t>
            </a:r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重量級人士演講活動</a:t>
            </a:r>
            <a:endParaRPr lang="zh-TW" altLang="zh-TW" sz="1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457200"/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例如：諾貝爾獎級、院士級、頂尖企業主管、政府長官等。</a:t>
            </a:r>
            <a:endParaRPr lang="zh-TW" altLang="en-US" sz="1800" kern="100" dirty="0">
              <a:effectLst/>
              <a:latin typeface="Calibri" panose="020F0502020204030204" pitchFamily="34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0" y="973709"/>
            <a:ext cx="6528050" cy="557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2455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3" grpId="0"/>
      <p:bldP spid="8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9" b="782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65588" y="3043117"/>
            <a:ext cx="1476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rgbClr val="F17F4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03</a:t>
            </a:r>
            <a:endParaRPr lang="zh-CN" altLang="en-US" sz="7200" dirty="0">
              <a:solidFill>
                <a:srgbClr val="F17F42"/>
              </a:solidFill>
              <a:latin typeface="SimSun" panose="02010600030101010101" pitchFamily="2" charset="-122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D57A493A-EC7C-43F8-A845-35F9902DACBD}"/>
              </a:ext>
            </a:extLst>
          </p:cNvPr>
          <p:cNvSpPr txBox="1"/>
          <p:nvPr/>
        </p:nvSpPr>
        <p:spPr>
          <a:xfrm>
            <a:off x="4109808" y="3258560"/>
            <a:ext cx="69474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TW" sz="4400" b="1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優化方案、</a:t>
            </a:r>
            <a:r>
              <a:rPr lang="en-US" altLang="zh-TW" sz="4400" b="1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SOP</a:t>
            </a:r>
            <a:r>
              <a:rPr lang="zh-TW" altLang="zh-TW" sz="4400" b="1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、預期成效</a:t>
            </a:r>
            <a:endParaRPr lang="zh-TW" altLang="en-US" sz="4400" b="1" dirty="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043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mp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4735660" y="226760"/>
            <a:ext cx="2728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rgbClr val="F17F4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優化方案</a:t>
            </a:r>
            <a:endParaRPr lang="en-US" altLang="zh-CN" sz="2800" b="1" dirty="0">
              <a:solidFill>
                <a:srgbClr val="F17F42"/>
              </a:solidFill>
              <a:latin typeface="SimSun" panose="02010600030101010101" pitchFamily="2" charset="-122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58982" y="753006"/>
            <a:ext cx="1074037" cy="83706"/>
          </a:xfrm>
          <a:prstGeom prst="rect">
            <a:avLst/>
          </a:prstGeom>
          <a:solidFill>
            <a:srgbClr val="535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A2CB2DE7-81E0-42AD-9516-D5D6EB7A3D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00" t="21651" r="33463" b="8000"/>
          <a:stretch/>
        </p:blipFill>
        <p:spPr>
          <a:xfrm>
            <a:off x="911424" y="980728"/>
            <a:ext cx="5112568" cy="5760640"/>
          </a:xfrm>
          <a:prstGeom prst="rect">
            <a:avLst/>
          </a:prstGeom>
          <a:ln w="190500" cap="sq">
            <a:solidFill>
              <a:schemeClr val="tx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8FA6745C-3ADD-4ACC-B981-EC4BB3CB8181}"/>
              </a:ext>
            </a:extLst>
          </p:cNvPr>
          <p:cNvSpPr txBox="1"/>
          <p:nvPr/>
        </p:nvSpPr>
        <p:spPr>
          <a:xfrm>
            <a:off x="6960096" y="1628800"/>
            <a:ext cx="457209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2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申請表內容修正</a:t>
            </a:r>
            <a:r>
              <a:rPr lang="zh-TW" altLang="en-US" sz="2200" b="1" kern="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方向：</a:t>
            </a:r>
            <a:endParaRPr lang="en-US" altLang="zh-TW" sz="22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endParaRPr lang="en-US" altLang="zh-TW" sz="20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r>
              <a:rPr lang="zh-TW" altLang="en-US" sz="20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一、明確規範「公告類別」的四項</a:t>
            </a:r>
            <a:r>
              <a:rPr lang="zh-TW" altLang="en-US" sz="2000" b="1" kern="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適用</a:t>
            </a:r>
            <a:endParaRPr lang="en-US" altLang="zh-TW" sz="2000" b="1" kern="1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r>
              <a:rPr lang="zh-TW" altLang="en-US" sz="20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zh-TW" altLang="en-US" sz="2000" b="1" kern="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      分類</a:t>
            </a:r>
            <a:endParaRPr lang="en-US" altLang="zh-TW" sz="20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endParaRPr lang="en-US" altLang="zh-TW" sz="20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r>
              <a:rPr lang="zh-TW" altLang="en-US" sz="20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二、標題及內文均為中英雙語，只</a:t>
            </a:r>
            <a:r>
              <a:rPr lang="zh-TW" altLang="en-US" sz="2000" b="1" kern="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接受</a:t>
            </a:r>
            <a:endParaRPr lang="en-US" altLang="zh-TW" sz="2000" b="1" kern="1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r>
              <a:rPr lang="zh-TW" altLang="en-US" sz="20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zh-TW" altLang="en-US" sz="2000" b="1" kern="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      純</a:t>
            </a:r>
            <a:r>
              <a:rPr lang="zh-TW" altLang="en-US" sz="20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文字訊息格式，收信者可無</a:t>
            </a:r>
            <a:r>
              <a:rPr lang="zh-TW" altLang="en-US" sz="2000" b="1" kern="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障礙</a:t>
            </a:r>
            <a:endParaRPr lang="en-US" altLang="zh-TW" sz="2000" b="1" kern="1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r>
              <a:rPr lang="zh-TW" altLang="en-US" sz="20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zh-TW" altLang="en-US" sz="2000" b="1" kern="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      閱讀</a:t>
            </a:r>
            <a:endParaRPr lang="en-US" altLang="zh-TW" sz="20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endParaRPr lang="en-US" altLang="zh-TW" sz="20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r>
              <a:rPr lang="zh-TW" altLang="en-US" sz="20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三、審核意見將加列「彙整至行政</a:t>
            </a:r>
            <a:r>
              <a:rPr lang="zh-TW" altLang="en-US" sz="2000" b="1" kern="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公告</a:t>
            </a:r>
            <a:endParaRPr lang="en-US" altLang="zh-TW" sz="2000" b="1" kern="1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r>
              <a:rPr lang="zh-TW" altLang="en-US" sz="20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zh-TW" altLang="en-US" sz="2000" b="1" kern="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      及</a:t>
            </a:r>
            <a:r>
              <a:rPr lang="zh-TW" altLang="en-US" sz="20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當週活動、演講、研討會</a:t>
            </a:r>
            <a:r>
              <a:rPr lang="zh-TW" altLang="en-US" sz="2000" b="1" kern="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一覽</a:t>
            </a:r>
            <a:endParaRPr lang="en-US" altLang="zh-TW" sz="2000" b="1" kern="1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r>
              <a:rPr lang="zh-TW" altLang="en-US" sz="20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zh-TW" altLang="en-US" sz="2000" b="1" kern="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      表</a:t>
            </a:r>
            <a:r>
              <a:rPr lang="zh-TW" altLang="en-US" sz="20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」，每週發送</a:t>
            </a:r>
            <a:endParaRPr lang="en-US" altLang="zh-TW" sz="20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endParaRPr lang="en-US" altLang="zh-TW" sz="2000" b="1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altLang="zh-TW" sz="2000" b="1" kern="10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altLang="zh-TW" sz="2000" b="1" kern="100" dirty="0">
              <a:effectLst/>
              <a:latin typeface="Calibri" panose="020F0502020204030204" pitchFamily="34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EB29A64-9998-4C1E-BA72-CA88F7563CBE}"/>
              </a:ext>
            </a:extLst>
          </p:cNvPr>
          <p:cNvSpPr/>
          <p:nvPr/>
        </p:nvSpPr>
        <p:spPr>
          <a:xfrm>
            <a:off x="2279576" y="2420888"/>
            <a:ext cx="3024336" cy="864096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F682517-8653-42E8-B1E6-8E33B1E8B7A9}"/>
              </a:ext>
            </a:extLst>
          </p:cNvPr>
          <p:cNvSpPr/>
          <p:nvPr/>
        </p:nvSpPr>
        <p:spPr>
          <a:xfrm>
            <a:off x="1559496" y="3861048"/>
            <a:ext cx="792088" cy="1008111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FE73293-F85A-4568-8BDB-55155DECB63B}"/>
              </a:ext>
            </a:extLst>
          </p:cNvPr>
          <p:cNvSpPr/>
          <p:nvPr/>
        </p:nvSpPr>
        <p:spPr>
          <a:xfrm>
            <a:off x="1631504" y="5729958"/>
            <a:ext cx="3672408" cy="435346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9848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/>
          <p:cNvSpPr/>
          <p:nvPr/>
        </p:nvSpPr>
        <p:spPr>
          <a:xfrm>
            <a:off x="464375" y="2144858"/>
            <a:ext cx="3600400" cy="2880320"/>
          </a:xfrm>
          <a:prstGeom prst="hexagon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71282" y="226274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rgbClr val="F17F4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申請</a:t>
            </a:r>
            <a:r>
              <a:rPr lang="en-US" altLang="zh-TW" sz="2800" b="1" dirty="0">
                <a:solidFill>
                  <a:srgbClr val="F17F4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SOP</a:t>
            </a:r>
          </a:p>
        </p:txBody>
      </p:sp>
      <p:sp>
        <p:nvSpPr>
          <p:cNvPr id="37" name="矩形 36"/>
          <p:cNvSpPr/>
          <p:nvPr/>
        </p:nvSpPr>
        <p:spPr>
          <a:xfrm>
            <a:off x="5558982" y="753006"/>
            <a:ext cx="1074037" cy="83706"/>
          </a:xfrm>
          <a:prstGeom prst="rect">
            <a:avLst/>
          </a:prstGeom>
          <a:solidFill>
            <a:srgbClr val="535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69FBD1-FE2A-4FC6-9BAA-9589A8CABA41}"/>
              </a:ext>
            </a:extLst>
          </p:cNvPr>
          <p:cNvSpPr txBox="1"/>
          <p:nvPr/>
        </p:nvSpPr>
        <p:spPr>
          <a:xfrm>
            <a:off x="592765" y="2869080"/>
            <a:ext cx="33483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填寫</a:t>
            </a:r>
            <a:endParaRPr lang="en-US" altLang="zh-TW" sz="2400" b="1" dirty="0">
              <a:solidFill>
                <a:schemeClr val="tx1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公共事務中心代各單位發送重要訊息申請表</a:t>
            </a:r>
            <a:endParaRPr lang="zh-CN" altLang="en-US" sz="2400" b="1" dirty="0">
              <a:solidFill>
                <a:schemeClr val="tx1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34" name="六边形 8">
            <a:extLst>
              <a:ext uri="{FF2B5EF4-FFF2-40B4-BE49-F238E27FC236}">
                <a16:creationId xmlns:a16="http://schemas.microsoft.com/office/drawing/2014/main" id="{F5A02998-CDD9-4A1E-9335-D850917BCEDD}"/>
              </a:ext>
            </a:extLst>
          </p:cNvPr>
          <p:cNvSpPr/>
          <p:nvPr/>
        </p:nvSpPr>
        <p:spPr>
          <a:xfrm>
            <a:off x="4295800" y="2156051"/>
            <a:ext cx="3600400" cy="2880320"/>
          </a:xfrm>
          <a:prstGeom prst="hexagon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35" name="六边形 8">
            <a:extLst>
              <a:ext uri="{FF2B5EF4-FFF2-40B4-BE49-F238E27FC236}">
                <a16:creationId xmlns:a16="http://schemas.microsoft.com/office/drawing/2014/main" id="{C1F2C508-16C0-42F2-8B39-46926531E16D}"/>
              </a:ext>
            </a:extLst>
          </p:cNvPr>
          <p:cNvSpPr/>
          <p:nvPr/>
        </p:nvSpPr>
        <p:spPr>
          <a:xfrm>
            <a:off x="8256240" y="2144858"/>
            <a:ext cx="3600400" cy="2880320"/>
          </a:xfrm>
          <a:prstGeom prst="hexagon">
            <a:avLst/>
          </a:prstGeom>
          <a:solidFill>
            <a:srgbClr val="FEE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241F63-C10D-4A15-A9B2-2FEE5AF8208D}"/>
              </a:ext>
            </a:extLst>
          </p:cNvPr>
          <p:cNvSpPr txBox="1"/>
          <p:nvPr/>
        </p:nvSpPr>
        <p:spPr>
          <a:xfrm>
            <a:off x="4868997" y="2984853"/>
            <a:ext cx="24540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00" b="1" dirty="0">
                <a:latin typeface="SimSun" panose="02010600030101010101" pitchFamily="2" charset="-122"/>
                <a:ea typeface="SimSun" panose="02010600030101010101" pitchFamily="2" charset="-122"/>
              </a:rPr>
              <a:t>送交</a:t>
            </a:r>
            <a:endParaRPr lang="en-US" altLang="zh-TW" sz="2400" b="1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algn="ctr"/>
            <a:r>
              <a:rPr lang="zh-TW" altLang="en-US" sz="2400" b="1" dirty="0">
                <a:latin typeface="SimSun" panose="02010600030101010101" pitchFamily="2" charset="-122"/>
                <a:ea typeface="SimSun" panose="02010600030101010101" pitchFamily="2" charset="-122"/>
              </a:rPr>
              <a:t>秘書室公共事務中心審核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883E6E75-C46B-40F6-AA0D-46F7A8EC23FF}"/>
              </a:ext>
            </a:extLst>
          </p:cNvPr>
          <p:cNvSpPr txBox="1"/>
          <p:nvPr/>
        </p:nvSpPr>
        <p:spPr>
          <a:xfrm>
            <a:off x="8868308" y="2339557"/>
            <a:ext cx="23762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00" b="1" dirty="0">
                <a:latin typeface="SimSun" panose="02010600030101010101" pitchFamily="2" charset="-122"/>
                <a:ea typeface="SimSun" panose="02010600030101010101" pitchFamily="2" charset="-122"/>
              </a:rPr>
              <a:t>（一）同意發送</a:t>
            </a:r>
            <a:r>
              <a:rPr lang="zh-TW" altLang="en-US" sz="2400" dirty="0">
                <a:latin typeface="SimSun" panose="02010600030101010101" pitchFamily="2" charset="-122"/>
                <a:ea typeface="SimSun" panose="02010600030101010101" pitchFamily="2" charset="-122"/>
              </a:rPr>
              <a:t>或</a:t>
            </a:r>
            <a:endParaRPr lang="en-US" altLang="zh-TW" sz="2400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TW" altLang="en-US" sz="2400" b="1" dirty="0">
                <a:latin typeface="SimSun" panose="02010600030101010101" pitchFamily="2" charset="-122"/>
                <a:ea typeface="SimSun" panose="02010600030101010101" pitchFamily="2" charset="-122"/>
              </a:rPr>
              <a:t>（二）彙整至行政公告及當週活動、演講、研討會一覽表，每週發送</a:t>
            </a:r>
          </a:p>
        </p:txBody>
      </p:sp>
    </p:spTree>
    <p:extLst>
      <p:ext uri="{BB962C8B-B14F-4D97-AF65-F5344CB8AC3E}">
        <p14:creationId xmlns:p14="http://schemas.microsoft.com/office/powerpoint/2010/main" val="168429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6" grpId="0"/>
      <p:bldP spid="37" grpId="0" animBg="1"/>
      <p:bldP spid="5" grpId="0"/>
      <p:bldP spid="34" grpId="0" animBg="1"/>
      <p:bldP spid="35" grpId="0" animBg="1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SO_Shape"/>
          <p:cNvSpPr/>
          <p:nvPr/>
        </p:nvSpPr>
        <p:spPr>
          <a:xfrm rot="5400000">
            <a:off x="5042735" y="1565940"/>
            <a:ext cx="924789" cy="1194526"/>
          </a:xfrm>
          <a:custGeom>
            <a:avLst/>
            <a:gdLst>
              <a:gd name="connsiteX0" fmla="*/ 0 w 648072"/>
              <a:gd name="connsiteY0" fmla="*/ 0 h 571214"/>
              <a:gd name="connsiteX1" fmla="*/ 648072 w 648072"/>
              <a:gd name="connsiteY1" fmla="*/ 0 h 571214"/>
              <a:gd name="connsiteX2" fmla="*/ 648072 w 648072"/>
              <a:gd name="connsiteY2" fmla="*/ 432048 h 571214"/>
              <a:gd name="connsiteX3" fmla="*/ 404753 w 648072"/>
              <a:gd name="connsiteY3" fmla="*/ 432048 h 571214"/>
              <a:gd name="connsiteX4" fmla="*/ 324037 w 648072"/>
              <a:gd name="connsiteY4" fmla="*/ 571214 h 571214"/>
              <a:gd name="connsiteX5" fmla="*/ 243321 w 648072"/>
              <a:gd name="connsiteY5" fmla="*/ 432048 h 571214"/>
              <a:gd name="connsiteX6" fmla="*/ 0 w 648072"/>
              <a:gd name="connsiteY6" fmla="*/ 432048 h 57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72" h="571214">
                <a:moveTo>
                  <a:pt x="0" y="0"/>
                </a:moveTo>
                <a:lnTo>
                  <a:pt x="648072" y="0"/>
                </a:lnTo>
                <a:lnTo>
                  <a:pt x="648072" y="432048"/>
                </a:lnTo>
                <a:lnTo>
                  <a:pt x="404753" y="432048"/>
                </a:lnTo>
                <a:lnTo>
                  <a:pt x="324037" y="571214"/>
                </a:lnTo>
                <a:lnTo>
                  <a:pt x="243321" y="432048"/>
                </a:lnTo>
                <a:lnTo>
                  <a:pt x="0" y="432048"/>
                </a:lnTo>
                <a:close/>
              </a:path>
            </a:pathLst>
          </a:custGeom>
          <a:solidFill>
            <a:srgbClr val="F17F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KSO_Shape"/>
          <p:cNvSpPr/>
          <p:nvPr/>
        </p:nvSpPr>
        <p:spPr>
          <a:xfrm rot="16200000" flipH="1">
            <a:off x="6224476" y="2490729"/>
            <a:ext cx="924788" cy="1194525"/>
          </a:xfrm>
          <a:custGeom>
            <a:avLst/>
            <a:gdLst>
              <a:gd name="connsiteX0" fmla="*/ 0 w 648072"/>
              <a:gd name="connsiteY0" fmla="*/ 0 h 571214"/>
              <a:gd name="connsiteX1" fmla="*/ 648072 w 648072"/>
              <a:gd name="connsiteY1" fmla="*/ 0 h 571214"/>
              <a:gd name="connsiteX2" fmla="*/ 648072 w 648072"/>
              <a:gd name="connsiteY2" fmla="*/ 432048 h 571214"/>
              <a:gd name="connsiteX3" fmla="*/ 404753 w 648072"/>
              <a:gd name="connsiteY3" fmla="*/ 432048 h 571214"/>
              <a:gd name="connsiteX4" fmla="*/ 324037 w 648072"/>
              <a:gd name="connsiteY4" fmla="*/ 571214 h 571214"/>
              <a:gd name="connsiteX5" fmla="*/ 243321 w 648072"/>
              <a:gd name="connsiteY5" fmla="*/ 432048 h 571214"/>
              <a:gd name="connsiteX6" fmla="*/ 0 w 648072"/>
              <a:gd name="connsiteY6" fmla="*/ 432048 h 57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72" h="571214">
                <a:moveTo>
                  <a:pt x="0" y="0"/>
                </a:moveTo>
                <a:lnTo>
                  <a:pt x="648072" y="0"/>
                </a:lnTo>
                <a:lnTo>
                  <a:pt x="648072" y="432048"/>
                </a:lnTo>
                <a:lnTo>
                  <a:pt x="404753" y="432048"/>
                </a:lnTo>
                <a:lnTo>
                  <a:pt x="324037" y="571214"/>
                </a:lnTo>
                <a:lnTo>
                  <a:pt x="243321" y="432048"/>
                </a:lnTo>
                <a:lnTo>
                  <a:pt x="0" y="432048"/>
                </a:lnTo>
                <a:close/>
              </a:path>
            </a:pathLst>
          </a:custGeom>
          <a:solidFill>
            <a:srgbClr val="535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8" name="KSO_Shape"/>
          <p:cNvSpPr/>
          <p:nvPr/>
        </p:nvSpPr>
        <p:spPr>
          <a:xfrm rot="5400000">
            <a:off x="5042735" y="3415518"/>
            <a:ext cx="924789" cy="1194526"/>
          </a:xfrm>
          <a:custGeom>
            <a:avLst/>
            <a:gdLst>
              <a:gd name="connsiteX0" fmla="*/ 0 w 648072"/>
              <a:gd name="connsiteY0" fmla="*/ 0 h 571214"/>
              <a:gd name="connsiteX1" fmla="*/ 648072 w 648072"/>
              <a:gd name="connsiteY1" fmla="*/ 0 h 571214"/>
              <a:gd name="connsiteX2" fmla="*/ 648072 w 648072"/>
              <a:gd name="connsiteY2" fmla="*/ 432048 h 571214"/>
              <a:gd name="connsiteX3" fmla="*/ 404753 w 648072"/>
              <a:gd name="connsiteY3" fmla="*/ 432048 h 571214"/>
              <a:gd name="connsiteX4" fmla="*/ 324037 w 648072"/>
              <a:gd name="connsiteY4" fmla="*/ 571214 h 571214"/>
              <a:gd name="connsiteX5" fmla="*/ 243321 w 648072"/>
              <a:gd name="connsiteY5" fmla="*/ 432048 h 571214"/>
              <a:gd name="connsiteX6" fmla="*/ 0 w 648072"/>
              <a:gd name="connsiteY6" fmla="*/ 432048 h 57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72" h="571214">
                <a:moveTo>
                  <a:pt x="0" y="0"/>
                </a:moveTo>
                <a:lnTo>
                  <a:pt x="648072" y="0"/>
                </a:lnTo>
                <a:lnTo>
                  <a:pt x="648072" y="432048"/>
                </a:lnTo>
                <a:lnTo>
                  <a:pt x="404753" y="432048"/>
                </a:lnTo>
                <a:lnTo>
                  <a:pt x="324037" y="571214"/>
                </a:lnTo>
                <a:lnTo>
                  <a:pt x="243321" y="432048"/>
                </a:lnTo>
                <a:lnTo>
                  <a:pt x="0" y="43204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KSO_Shape"/>
          <p:cNvSpPr/>
          <p:nvPr/>
        </p:nvSpPr>
        <p:spPr>
          <a:xfrm rot="16200000" flipH="1">
            <a:off x="6224476" y="4340307"/>
            <a:ext cx="924788" cy="1194526"/>
          </a:xfrm>
          <a:custGeom>
            <a:avLst/>
            <a:gdLst>
              <a:gd name="connsiteX0" fmla="*/ 0 w 648072"/>
              <a:gd name="connsiteY0" fmla="*/ 0 h 571214"/>
              <a:gd name="connsiteX1" fmla="*/ 648072 w 648072"/>
              <a:gd name="connsiteY1" fmla="*/ 0 h 571214"/>
              <a:gd name="connsiteX2" fmla="*/ 648072 w 648072"/>
              <a:gd name="connsiteY2" fmla="*/ 432048 h 571214"/>
              <a:gd name="connsiteX3" fmla="*/ 404753 w 648072"/>
              <a:gd name="connsiteY3" fmla="*/ 432048 h 571214"/>
              <a:gd name="connsiteX4" fmla="*/ 324037 w 648072"/>
              <a:gd name="connsiteY4" fmla="*/ 571214 h 571214"/>
              <a:gd name="connsiteX5" fmla="*/ 243321 w 648072"/>
              <a:gd name="connsiteY5" fmla="*/ 432048 h 571214"/>
              <a:gd name="connsiteX6" fmla="*/ 0 w 648072"/>
              <a:gd name="connsiteY6" fmla="*/ 432048 h 57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72" h="571214">
                <a:moveTo>
                  <a:pt x="0" y="0"/>
                </a:moveTo>
                <a:lnTo>
                  <a:pt x="648072" y="0"/>
                </a:lnTo>
                <a:lnTo>
                  <a:pt x="648072" y="432048"/>
                </a:lnTo>
                <a:lnTo>
                  <a:pt x="404753" y="432048"/>
                </a:lnTo>
                <a:lnTo>
                  <a:pt x="324037" y="571214"/>
                </a:lnTo>
                <a:lnTo>
                  <a:pt x="243321" y="432048"/>
                </a:lnTo>
                <a:lnTo>
                  <a:pt x="0" y="432048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0" name="KSO_Shape"/>
          <p:cNvSpPr/>
          <p:nvPr/>
        </p:nvSpPr>
        <p:spPr>
          <a:xfrm rot="5400000">
            <a:off x="5063585" y="5265097"/>
            <a:ext cx="924789" cy="1194526"/>
          </a:xfrm>
          <a:custGeom>
            <a:avLst/>
            <a:gdLst>
              <a:gd name="connsiteX0" fmla="*/ 0 w 648072"/>
              <a:gd name="connsiteY0" fmla="*/ 0 h 571214"/>
              <a:gd name="connsiteX1" fmla="*/ 648072 w 648072"/>
              <a:gd name="connsiteY1" fmla="*/ 0 h 571214"/>
              <a:gd name="connsiteX2" fmla="*/ 648072 w 648072"/>
              <a:gd name="connsiteY2" fmla="*/ 432048 h 571214"/>
              <a:gd name="connsiteX3" fmla="*/ 404753 w 648072"/>
              <a:gd name="connsiteY3" fmla="*/ 432048 h 571214"/>
              <a:gd name="connsiteX4" fmla="*/ 324037 w 648072"/>
              <a:gd name="connsiteY4" fmla="*/ 571214 h 571214"/>
              <a:gd name="connsiteX5" fmla="*/ 243321 w 648072"/>
              <a:gd name="connsiteY5" fmla="*/ 432048 h 571214"/>
              <a:gd name="connsiteX6" fmla="*/ 0 w 648072"/>
              <a:gd name="connsiteY6" fmla="*/ 432048 h 57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72" h="571214">
                <a:moveTo>
                  <a:pt x="0" y="0"/>
                </a:moveTo>
                <a:lnTo>
                  <a:pt x="648072" y="0"/>
                </a:lnTo>
                <a:lnTo>
                  <a:pt x="648072" y="432048"/>
                </a:lnTo>
                <a:lnTo>
                  <a:pt x="404753" y="432048"/>
                </a:lnTo>
                <a:lnTo>
                  <a:pt x="324037" y="571214"/>
                </a:lnTo>
                <a:lnTo>
                  <a:pt x="243321" y="432048"/>
                </a:lnTo>
                <a:lnTo>
                  <a:pt x="0" y="43204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cxnSp>
        <p:nvCxnSpPr>
          <p:cNvPr id="17" name="直接连接符 16"/>
          <p:cNvCxnSpPr>
            <a:cxnSpLocks/>
          </p:cNvCxnSpPr>
          <p:nvPr/>
        </p:nvCxnSpPr>
        <p:spPr>
          <a:xfrm>
            <a:off x="7269619" y="3097426"/>
            <a:ext cx="118174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cxnSpLocks/>
          </p:cNvCxnSpPr>
          <p:nvPr/>
        </p:nvCxnSpPr>
        <p:spPr>
          <a:xfrm>
            <a:off x="7281046" y="4941168"/>
            <a:ext cx="118174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cxnSpLocks/>
          </p:cNvCxnSpPr>
          <p:nvPr/>
        </p:nvCxnSpPr>
        <p:spPr>
          <a:xfrm>
            <a:off x="3690123" y="2161322"/>
            <a:ext cx="118174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cxnSpLocks/>
          </p:cNvCxnSpPr>
          <p:nvPr/>
        </p:nvCxnSpPr>
        <p:spPr>
          <a:xfrm>
            <a:off x="3690123" y="4005064"/>
            <a:ext cx="118174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cxnSpLocks/>
          </p:cNvCxnSpPr>
          <p:nvPr/>
        </p:nvCxnSpPr>
        <p:spPr>
          <a:xfrm>
            <a:off x="3690123" y="5877272"/>
            <a:ext cx="118174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5236470" y="184482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1</a:t>
            </a:r>
            <a:r>
              <a:rPr lang="en-US" altLang="zh-TW" sz="3200" b="1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0</a:t>
            </a:r>
            <a:r>
              <a:rPr lang="en-US" altLang="zh-CN" sz="3200" b="1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%</a:t>
            </a:r>
            <a:endParaRPr lang="zh-CN" altLang="en-US" sz="3200" b="1" dirty="0">
              <a:solidFill>
                <a:schemeClr val="bg1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78865" y="371267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3200" b="1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13</a:t>
            </a:r>
            <a:r>
              <a:rPr lang="en-US" altLang="zh-CN" sz="3200" b="1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%</a:t>
            </a:r>
            <a:endParaRPr lang="zh-CN" altLang="en-US" sz="2400" b="1" dirty="0">
              <a:solidFill>
                <a:schemeClr val="bg1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80625" y="5584884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3200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72</a:t>
            </a:r>
            <a:r>
              <a:rPr lang="en-US" altLang="zh-CN" sz="3200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236198" y="4644424"/>
            <a:ext cx="598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3200" b="1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0</a:t>
            </a:r>
            <a:r>
              <a:rPr lang="en-US" altLang="zh-CN" sz="3200" b="1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%</a:t>
            </a:r>
            <a:endParaRPr lang="zh-CN" altLang="en-US" sz="2400" b="1" dirty="0">
              <a:solidFill>
                <a:schemeClr val="bg1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236198" y="2794847"/>
            <a:ext cx="598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3200" b="1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5</a:t>
            </a:r>
            <a:r>
              <a:rPr lang="en-US" altLang="zh-CN" sz="3200" b="1" dirty="0">
                <a:solidFill>
                  <a:schemeClr val="bg1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%</a:t>
            </a:r>
            <a:endParaRPr lang="zh-CN" altLang="en-US" sz="2400" b="1" dirty="0">
              <a:solidFill>
                <a:schemeClr val="bg1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503712" y="2052137"/>
            <a:ext cx="216024" cy="216024"/>
          </a:xfrm>
          <a:prstGeom prst="ellipse">
            <a:avLst/>
          </a:prstGeom>
          <a:solidFill>
            <a:srgbClr val="F17F4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503712" y="3933056"/>
            <a:ext cx="216024" cy="21602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503712" y="5733256"/>
            <a:ext cx="216024" cy="21602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8369289" y="3006223"/>
            <a:ext cx="216024" cy="216024"/>
          </a:xfrm>
          <a:prstGeom prst="ellipse">
            <a:avLst/>
          </a:prstGeom>
          <a:solidFill>
            <a:srgbClr val="53575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8400256" y="4828800"/>
            <a:ext cx="216024" cy="21602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5324711" y="229785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solidFill>
                  <a:srgbClr val="F17F4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預期成效</a:t>
            </a:r>
            <a:endParaRPr lang="en-US" altLang="zh-CN" sz="2800" b="1" dirty="0">
              <a:solidFill>
                <a:srgbClr val="F17F42"/>
              </a:solidFill>
              <a:latin typeface="SimSun" panose="02010600030101010101" pitchFamily="2" charset="-122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58982" y="753006"/>
            <a:ext cx="1074037" cy="83706"/>
          </a:xfrm>
          <a:prstGeom prst="rect">
            <a:avLst/>
          </a:prstGeom>
          <a:solidFill>
            <a:srgbClr val="535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3AE370BC-C2FC-4313-AA2D-7BD8B8A44FFB}"/>
              </a:ext>
            </a:extLst>
          </p:cNvPr>
          <p:cNvSpPr txBox="1"/>
          <p:nvPr/>
        </p:nvSpPr>
        <p:spPr>
          <a:xfrm>
            <a:off x="182621" y="1660031"/>
            <a:ext cx="36036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緊急事件、突發狀況</a:t>
            </a:r>
            <a:r>
              <a:rPr lang="en-US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     (</a:t>
            </a:r>
            <a:r>
              <a:rPr lang="zh-TW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如停水停電、停網、</a:t>
            </a:r>
            <a:endParaRPr lang="en-US" altLang="zh-TW" sz="2000" kern="100" dirty="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zh-TW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道路封閉、傳染病疫情等</a:t>
            </a:r>
            <a:r>
              <a:rPr lang="en-US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lang="zh-TW" altLang="en-US" sz="2000" dirty="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1A7AB03A-48BD-424C-AECF-1DB6152A1806}"/>
              </a:ext>
            </a:extLst>
          </p:cNvPr>
          <p:cNvSpPr txBox="1"/>
          <p:nvPr/>
        </p:nvSpPr>
        <p:spPr>
          <a:xfrm>
            <a:off x="832336" y="3841013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重要校務行政措施</a:t>
            </a:r>
            <a:endParaRPr lang="zh-TW" altLang="en-US" sz="2000" dirty="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DA229A6-ADE2-4EDA-8C41-2726CF72F56F}"/>
              </a:ext>
            </a:extLst>
          </p:cNvPr>
          <p:cNvSpPr txBox="1"/>
          <p:nvPr/>
        </p:nvSpPr>
        <p:spPr>
          <a:xfrm>
            <a:off x="609851" y="5171173"/>
            <a:ext cx="28836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其</a:t>
            </a:r>
            <a:r>
              <a:rPr lang="zh-TW" altLang="en-US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他</a:t>
            </a:r>
            <a:endParaRPr lang="en-US" altLang="zh-TW" sz="2000" kern="100" dirty="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TW" sz="2000" kern="100" dirty="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彙整至行政公告及當週活動、演講、研討會  一覽表，每週發送</a:t>
            </a:r>
            <a:r>
              <a:rPr lang="en-US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TW" sz="2000" kern="100" dirty="0"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53934822-56AF-4081-A52E-3AA71E4A131E}"/>
              </a:ext>
            </a:extLst>
          </p:cNvPr>
          <p:cNvSpPr txBox="1"/>
          <p:nvPr/>
        </p:nvSpPr>
        <p:spPr>
          <a:xfrm>
            <a:off x="8850594" y="4339143"/>
            <a:ext cx="27900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重量級人士演講</a:t>
            </a:r>
            <a:endParaRPr lang="en-US" altLang="zh-TW" sz="2000" kern="100" dirty="0"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TW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諾貝爾獎級、院士級、頂尖企業主管</a:t>
            </a:r>
            <a:r>
              <a:rPr lang="zh-TW" altLang="en-US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TW" sz="2000" kern="100" dirty="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zh-TW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政府長官</a:t>
            </a:r>
            <a:r>
              <a:rPr lang="en-US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lang="zh-TW" altLang="en-US" sz="2000" dirty="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62FE199E-E33E-44F5-A2CD-12514B755569}"/>
              </a:ext>
            </a:extLst>
          </p:cNvPr>
          <p:cNvSpPr txBox="1"/>
          <p:nvPr/>
        </p:nvSpPr>
        <p:spPr>
          <a:xfrm>
            <a:off x="8636422" y="2579402"/>
            <a:ext cx="30060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攸關全校師生之重大事件</a:t>
            </a:r>
            <a:r>
              <a:rPr lang="en-US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TW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如選課、期中停修、</a:t>
            </a:r>
            <a:endParaRPr lang="en-US" altLang="zh-TW" sz="2000" kern="100" dirty="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zh-TW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課程意見調查等</a:t>
            </a:r>
            <a:r>
              <a:rPr lang="en-US" altLang="zh-TW" sz="20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TW" altLang="zh-TW" sz="2000" kern="100" dirty="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6" name="文字方塊 45">
            <a:extLst>
              <a:ext uri="{FF2B5EF4-FFF2-40B4-BE49-F238E27FC236}">
                <a16:creationId xmlns:a16="http://schemas.microsoft.com/office/drawing/2014/main" id="{4B0F8159-4894-4782-9F90-2F46E0B3C0E2}"/>
              </a:ext>
            </a:extLst>
          </p:cNvPr>
          <p:cNvSpPr txBox="1"/>
          <p:nvPr/>
        </p:nvSpPr>
        <p:spPr>
          <a:xfrm>
            <a:off x="6123243" y="6169658"/>
            <a:ext cx="60687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2000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預期全校教職員工生收到ＥＤＭ</a:t>
            </a:r>
            <a:r>
              <a:rPr lang="zh-TW" altLang="en-US" sz="2000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頻率</a:t>
            </a:r>
            <a:r>
              <a:rPr lang="zh-TW" altLang="zh-TW" sz="2000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可</a:t>
            </a:r>
            <a:r>
              <a:rPr lang="zh-TW" altLang="zh-TW" sz="20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大幅減少</a:t>
            </a:r>
            <a:r>
              <a:rPr lang="en-US" altLang="zh-TW" sz="2000" b="1" kern="100" dirty="0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70%</a:t>
            </a:r>
            <a:endParaRPr lang="zh-TW" altLang="en-US" sz="2000" b="1" dirty="0">
              <a:solidFill>
                <a:srgbClr val="FF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937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31" grpId="0"/>
      <p:bldP spid="32" grpId="0"/>
      <p:bldP spid="33" grpId="0"/>
      <p:bldP spid="34" grpId="0"/>
      <p:bldP spid="35" grpId="0"/>
      <p:bldP spid="36" grpId="0" animBg="1"/>
      <p:bldP spid="37" grpId="0" animBg="1"/>
      <p:bldP spid="38" grpId="0" animBg="1"/>
      <p:bldP spid="39" grpId="0" animBg="1"/>
      <p:bldP spid="42" grpId="0" animBg="1"/>
      <p:bldP spid="43" grpId="0"/>
      <p:bldP spid="44" grpId="0" animBg="1"/>
      <p:bldP spid="3" grpId="0"/>
      <p:bldP spid="4" grpId="0"/>
      <p:bldP spid="5" grpId="0"/>
      <p:bldP spid="11" grpId="0"/>
      <p:bldP spid="1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7" b="753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平行四边形 4"/>
          <p:cNvSpPr/>
          <p:nvPr/>
        </p:nvSpPr>
        <p:spPr>
          <a:xfrm>
            <a:off x="1864008" y="0"/>
            <a:ext cx="8712968" cy="6858000"/>
          </a:xfrm>
          <a:prstGeom prst="parallelogram">
            <a:avLst>
              <a:gd name="adj" fmla="val 26721"/>
            </a:avLst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131360" y="2309971"/>
            <a:ext cx="39292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solidFill>
                  <a:srgbClr val="53575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THANKS</a:t>
            </a:r>
            <a:endParaRPr lang="zh-CN" altLang="en-US" sz="7200" dirty="0">
              <a:solidFill>
                <a:srgbClr val="53575A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72063" y="3582308"/>
            <a:ext cx="1847875" cy="144016"/>
          </a:xfrm>
          <a:prstGeom prst="rect">
            <a:avLst/>
          </a:prstGeom>
          <a:solidFill>
            <a:srgbClr val="535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353" y="1336678"/>
            <a:ext cx="973293" cy="97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3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mp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>
            <a:cxnSpLocks/>
          </p:cNvCxnSpPr>
          <p:nvPr/>
        </p:nvCxnSpPr>
        <p:spPr>
          <a:xfrm flipH="1">
            <a:off x="5303912" y="1268760"/>
            <a:ext cx="1368152" cy="5112568"/>
          </a:xfrm>
          <a:prstGeom prst="line">
            <a:avLst/>
          </a:prstGeom>
          <a:ln>
            <a:solidFill>
              <a:srgbClr val="5357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328190" y="345429"/>
            <a:ext cx="39934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53575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</a:t>
            </a:r>
            <a:r>
              <a:rPr lang="en-US" altLang="zh-CN" sz="5400" dirty="0">
                <a:solidFill>
                  <a:srgbClr val="F17F4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</a:t>
            </a:r>
            <a:endParaRPr lang="zh-CN" altLang="en-US" sz="5400" dirty="0">
              <a:solidFill>
                <a:srgbClr val="F17F4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351584" y="1268760"/>
            <a:ext cx="4320480" cy="0"/>
          </a:xfrm>
          <a:prstGeom prst="line">
            <a:avLst/>
          </a:prstGeom>
          <a:ln>
            <a:solidFill>
              <a:srgbClr val="5357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816080" y="1669737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F17F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5400" dirty="0">
              <a:solidFill>
                <a:srgbClr val="F17F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321591" y="1988840"/>
            <a:ext cx="247870" cy="247870"/>
          </a:xfrm>
          <a:prstGeom prst="ellipse">
            <a:avLst/>
          </a:prstGeom>
          <a:solidFill>
            <a:srgbClr val="F17F4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5303912" y="6381328"/>
            <a:ext cx="4320480" cy="0"/>
          </a:xfrm>
          <a:prstGeom prst="line">
            <a:avLst/>
          </a:prstGeom>
          <a:ln>
            <a:solidFill>
              <a:srgbClr val="5357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5848130" y="3681688"/>
            <a:ext cx="247870" cy="247870"/>
          </a:xfrm>
          <a:prstGeom prst="ellipse">
            <a:avLst/>
          </a:prstGeom>
          <a:solidFill>
            <a:srgbClr val="F17F4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423229" y="5367130"/>
            <a:ext cx="247870" cy="247870"/>
          </a:xfrm>
          <a:prstGeom prst="ellipse">
            <a:avLst/>
          </a:prstGeom>
          <a:solidFill>
            <a:srgbClr val="F17F4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511824" y="3363379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F17F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5400" dirty="0">
              <a:solidFill>
                <a:srgbClr val="F17F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966406" y="5025535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F17F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5400" dirty="0">
              <a:solidFill>
                <a:srgbClr val="F17F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266222" y="1197198"/>
            <a:ext cx="123935" cy="123935"/>
          </a:xfrm>
          <a:prstGeom prst="ellipse">
            <a:avLst/>
          </a:prstGeom>
          <a:solidFill>
            <a:srgbClr val="F17F4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585819" y="6319360"/>
            <a:ext cx="123935" cy="123935"/>
          </a:xfrm>
          <a:prstGeom prst="ellipse">
            <a:avLst/>
          </a:prstGeom>
          <a:solidFill>
            <a:srgbClr val="F17F4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E8192C6E-4A1B-4143-99D3-821F27502DB1}"/>
              </a:ext>
            </a:extLst>
          </p:cNvPr>
          <p:cNvSpPr txBox="1"/>
          <p:nvPr/>
        </p:nvSpPr>
        <p:spPr>
          <a:xfrm>
            <a:off x="7715599" y="1820387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TW" sz="3200" b="1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陳述問題通點</a:t>
            </a:r>
            <a:endParaRPr lang="zh-TW" altLang="en-US" sz="3200" b="1" dirty="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A7D68794-FFC9-4ADE-9B56-42930A76D4CD}"/>
              </a:ext>
            </a:extLst>
          </p:cNvPr>
          <p:cNvSpPr txBox="1"/>
          <p:nvPr/>
        </p:nvSpPr>
        <p:spPr>
          <a:xfrm>
            <a:off x="1373816" y="3286433"/>
            <a:ext cx="31380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b="1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EDM</a:t>
            </a:r>
            <a:r>
              <a:rPr lang="zh-TW" altLang="zh-TW" sz="3200" b="1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服務優化</a:t>
            </a:r>
            <a:endParaRPr lang="en-US" altLang="zh-TW" sz="3200" b="1" dirty="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zh-TW" altLang="zh-TW" sz="3200" b="1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設計原則</a:t>
            </a:r>
            <a:endParaRPr lang="zh-TW" altLang="en-US" sz="3200" b="1" dirty="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99C7808E-198C-4C7A-8692-BAA5A2D4B26C}"/>
              </a:ext>
            </a:extLst>
          </p:cNvPr>
          <p:cNvSpPr txBox="1"/>
          <p:nvPr/>
        </p:nvSpPr>
        <p:spPr>
          <a:xfrm>
            <a:off x="7046526" y="4948591"/>
            <a:ext cx="31683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zh-TW" sz="3200" b="1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優化方案、</a:t>
            </a:r>
            <a:r>
              <a:rPr lang="en-US" altLang="zh-TW" sz="3200" b="1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SOP</a:t>
            </a:r>
            <a:r>
              <a:rPr lang="zh-TW" altLang="zh-TW" sz="3200" b="1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TW" sz="3200" b="1" dirty="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zh-TW" altLang="zh-TW" sz="3200" b="1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預期成效</a:t>
            </a:r>
            <a:endParaRPr lang="zh-TW" altLang="en-US" sz="3200" b="1" dirty="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316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 animBg="1"/>
      <p:bldP spid="19" grpId="0" animBg="1"/>
      <p:bldP spid="20" grpId="0" animBg="1"/>
      <p:bldP spid="24" grpId="0"/>
      <p:bldP spid="27" grpId="0"/>
      <p:bldP spid="33" grpId="0" animBg="1"/>
      <p:bldP spid="35" grpId="0" animBg="1"/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144016" y="-53144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35360" y="260647"/>
            <a:ext cx="12961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F17F4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01</a:t>
            </a:r>
            <a:endParaRPr lang="zh-CN" altLang="en-US" sz="6600" b="1" dirty="0">
              <a:solidFill>
                <a:srgbClr val="F17F42"/>
              </a:solidFill>
              <a:latin typeface="SimSun" panose="02010600030101010101" pitchFamily="2" charset="-122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FB5E188D-1DFA-41F6-990D-334C05215978}"/>
              </a:ext>
            </a:extLst>
          </p:cNvPr>
          <p:cNvSpPr txBox="1"/>
          <p:nvPr/>
        </p:nvSpPr>
        <p:spPr>
          <a:xfrm>
            <a:off x="1487488" y="491480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TW" sz="3600" b="1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陳述問題通點</a:t>
            </a:r>
            <a:endParaRPr lang="zh-TW" altLang="en-US" sz="3600" b="1" dirty="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4" name="矩形: 圓角 3">
            <a:extLst>
              <a:ext uri="{FF2B5EF4-FFF2-40B4-BE49-F238E27FC236}">
                <a16:creationId xmlns:a16="http://schemas.microsoft.com/office/drawing/2014/main" id="{AE6D6882-B237-4F14-9E35-2EE8168C9D5B}"/>
              </a:ext>
            </a:extLst>
          </p:cNvPr>
          <p:cNvSpPr/>
          <p:nvPr/>
        </p:nvSpPr>
        <p:spPr>
          <a:xfrm>
            <a:off x="1032272" y="2069232"/>
            <a:ext cx="4919712" cy="13445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A0A1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3FF0ED-E25D-4B90-A5D7-D39DCBA8C418}"/>
              </a:ext>
            </a:extLst>
          </p:cNvPr>
          <p:cNvSpPr txBox="1"/>
          <p:nvPr/>
        </p:nvSpPr>
        <p:spPr>
          <a:xfrm>
            <a:off x="1197680" y="2266067"/>
            <a:ext cx="431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8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1. </a:t>
            </a:r>
            <a:r>
              <a:rPr lang="zh-TW" altLang="zh-TW" sz="28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收件人收到</a:t>
            </a:r>
            <a:r>
              <a:rPr lang="en-US" altLang="zh-TW" sz="2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E</a:t>
            </a:r>
            <a:r>
              <a:rPr lang="en-US" altLang="zh-TW" sz="28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-mail</a:t>
            </a:r>
            <a:r>
              <a:rPr lang="zh-TW" altLang="zh-TW" sz="28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無法</a:t>
            </a:r>
            <a:r>
              <a:rPr lang="en-US" altLang="zh-TW" sz="28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zh-TW" sz="2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   </a:t>
            </a:r>
            <a:r>
              <a:rPr lang="zh-TW" altLang="zh-TW" sz="28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判斷重要與普通的訊息</a:t>
            </a:r>
          </a:p>
        </p:txBody>
      </p:sp>
      <p:sp>
        <p:nvSpPr>
          <p:cNvPr id="19" name="矩形: 圓角 18">
            <a:extLst>
              <a:ext uri="{FF2B5EF4-FFF2-40B4-BE49-F238E27FC236}">
                <a16:creationId xmlns:a16="http://schemas.microsoft.com/office/drawing/2014/main" id="{8DBD742A-46E5-4E32-A33D-F3F05AA09713}"/>
              </a:ext>
            </a:extLst>
          </p:cNvPr>
          <p:cNvSpPr/>
          <p:nvPr/>
        </p:nvSpPr>
        <p:spPr>
          <a:xfrm>
            <a:off x="1014696" y="4345181"/>
            <a:ext cx="4937288" cy="13445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A0A1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23F4835-C754-4736-A6F0-505F06541BB4}"/>
              </a:ext>
            </a:extLst>
          </p:cNvPr>
          <p:cNvSpPr txBox="1"/>
          <p:nvPr/>
        </p:nvSpPr>
        <p:spPr>
          <a:xfrm>
            <a:off x="911424" y="4540391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2. </a:t>
            </a:r>
            <a:r>
              <a:rPr lang="zh-TW" altLang="zh-TW" sz="2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強制收件無法退訂，收件</a:t>
            </a:r>
            <a:endParaRPr lang="en-US" altLang="zh-TW" sz="2800" kern="100" dirty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28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    </a:t>
            </a:r>
            <a:r>
              <a:rPr lang="zh-TW" altLang="zh-TW" sz="2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人會逐漸忽略學校</a:t>
            </a:r>
            <a:r>
              <a:rPr lang="en-US" altLang="zh-TW" sz="2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EDM</a:t>
            </a:r>
            <a:r>
              <a:rPr lang="zh-TW" altLang="zh-TW" sz="2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訊息</a:t>
            </a:r>
          </a:p>
        </p:txBody>
      </p:sp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2247324C-EA54-4FDF-AB6D-8FFFCB9CB837}"/>
              </a:ext>
            </a:extLst>
          </p:cNvPr>
          <p:cNvSpPr/>
          <p:nvPr/>
        </p:nvSpPr>
        <p:spPr>
          <a:xfrm>
            <a:off x="6744072" y="2069232"/>
            <a:ext cx="4912032" cy="13445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A0A1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A139878A-7912-489E-A9F0-360DF5A2F2A3}"/>
              </a:ext>
            </a:extLst>
          </p:cNvPr>
          <p:cNvSpPr txBox="1"/>
          <p:nvPr/>
        </p:nvSpPr>
        <p:spPr>
          <a:xfrm>
            <a:off x="6744072" y="2283618"/>
            <a:ext cx="4899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3. </a:t>
            </a:r>
            <a:r>
              <a:rPr lang="zh-TW" altLang="zh-TW" sz="2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發送時間和頻率不一</a:t>
            </a:r>
            <a:r>
              <a:rPr lang="zh-TW" altLang="en-US" sz="28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</a:t>
            </a:r>
            <a:endParaRPr lang="en-US" altLang="zh-TW" sz="2800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algn="ctr"/>
            <a:r>
              <a:rPr lang="zh-TW" altLang="en-US" sz="28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無</a:t>
            </a:r>
            <a:r>
              <a:rPr lang="zh-TW" altLang="zh-TW" sz="2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法養成閱讀習慣</a:t>
            </a:r>
          </a:p>
        </p:txBody>
      </p:sp>
      <p:sp>
        <p:nvSpPr>
          <p:cNvPr id="29" name="矩形: 圓角 28">
            <a:extLst>
              <a:ext uri="{FF2B5EF4-FFF2-40B4-BE49-F238E27FC236}">
                <a16:creationId xmlns:a16="http://schemas.microsoft.com/office/drawing/2014/main" id="{D5099033-F4C1-457B-8DC1-B4FB166B4430}"/>
              </a:ext>
            </a:extLst>
          </p:cNvPr>
          <p:cNvSpPr/>
          <p:nvPr/>
        </p:nvSpPr>
        <p:spPr>
          <a:xfrm>
            <a:off x="6744072" y="4345180"/>
            <a:ext cx="4899416" cy="13445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A0A1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CC9FC8CF-B556-477D-8131-59A09F822A58}"/>
              </a:ext>
            </a:extLst>
          </p:cNvPr>
          <p:cNvSpPr txBox="1"/>
          <p:nvPr/>
        </p:nvSpPr>
        <p:spPr>
          <a:xfrm>
            <a:off x="6744072" y="4488264"/>
            <a:ext cx="49200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4. </a:t>
            </a:r>
            <a:r>
              <a:rPr lang="zh-TW" altLang="zh-TW" sz="2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有圖沒有文字，收件端設</a:t>
            </a:r>
            <a:r>
              <a:rPr lang="en-US" altLang="zh-TW" sz="2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zh-TW" sz="28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   </a:t>
            </a:r>
            <a:r>
              <a:rPr lang="zh-TW" altLang="en-US" sz="28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zh-TW" altLang="zh-TW" sz="2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備限制，無法看到完整訊息</a:t>
            </a:r>
          </a:p>
        </p:txBody>
      </p:sp>
    </p:spTree>
    <p:extLst>
      <p:ext uri="{BB962C8B-B14F-4D97-AF65-F5344CB8AC3E}">
        <p14:creationId xmlns:p14="http://schemas.microsoft.com/office/powerpoint/2010/main" val="1016057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mp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19" grpId="0" animBg="1"/>
      <p:bldP spid="8" grpId="0"/>
      <p:bldP spid="28" grpId="0" animBg="1"/>
      <p:bldP spid="9" grpId="0"/>
      <p:bldP spid="29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圖表 3"/>
          <p:cNvGraphicFramePr/>
          <p:nvPr>
            <p:extLst>
              <p:ext uri="{D42A27DB-BD31-4B8C-83A1-F6EECF244321}">
                <p14:modId xmlns:p14="http://schemas.microsoft.com/office/powerpoint/2010/main" val="497037111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字方塊 1"/>
          <p:cNvSpPr txBox="1"/>
          <p:nvPr/>
        </p:nvSpPr>
        <p:spPr>
          <a:xfrm>
            <a:off x="551384" y="1052736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近</a:t>
            </a:r>
            <a:r>
              <a:rPr lang="en-US" altLang="zh-TW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個月共發送 </a:t>
            </a:r>
            <a:r>
              <a:rPr lang="en-US" altLang="zh-TW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204</a:t>
            </a:r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件</a:t>
            </a:r>
            <a:r>
              <a:rPr lang="en-US" altLang="zh-TW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EDM</a:t>
            </a:r>
          </a:p>
          <a:p>
            <a:r>
              <a:rPr lang="zh-TW" altLang="en-US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平均每上班日發送 </a:t>
            </a:r>
            <a:r>
              <a:rPr lang="en-US" altLang="zh-TW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3.4</a:t>
            </a:r>
            <a:r>
              <a:rPr lang="zh-TW" altLang="en-US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件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6974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7" b="781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83632" y="2492896"/>
            <a:ext cx="1476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rgbClr val="F17F42"/>
                </a:solidFill>
                <a:latin typeface="SimSun" panose="02010600030101010101" pitchFamily="2" charset="-122"/>
                <a:ea typeface="SimSun" panose="02010600030101010101" pitchFamily="2" charset="-122"/>
                <a:cs typeface="Arial" panose="020B0604020202020204" pitchFamily="34" charset="0"/>
              </a:rPr>
              <a:t>02</a:t>
            </a:r>
            <a:endParaRPr lang="zh-CN" altLang="en-US" sz="8800" dirty="0">
              <a:solidFill>
                <a:srgbClr val="F17F42"/>
              </a:solidFill>
              <a:latin typeface="SimSun" panose="02010600030101010101" pitchFamily="2" charset="-122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705D1FD3-8DE5-44BB-B297-FEE3DC028FC5}"/>
              </a:ext>
            </a:extLst>
          </p:cNvPr>
          <p:cNvSpPr txBox="1"/>
          <p:nvPr/>
        </p:nvSpPr>
        <p:spPr>
          <a:xfrm>
            <a:off x="4259796" y="2708339"/>
            <a:ext cx="58686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EDM</a:t>
            </a:r>
            <a:r>
              <a:rPr lang="zh-TW" altLang="zh-TW" sz="4400" b="1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服務優化設計原則</a:t>
            </a:r>
            <a:endParaRPr lang="en-US" altLang="zh-TW" sz="4400" b="1" dirty="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511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mp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信封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750227" y="2281875"/>
            <a:ext cx="2646785" cy="264678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50640" y="1988840"/>
            <a:ext cx="720080" cy="720080"/>
          </a:xfrm>
          <a:prstGeom prst="ellipse">
            <a:avLst/>
          </a:prstGeom>
          <a:solidFill>
            <a:srgbClr val="535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50640" y="3327878"/>
            <a:ext cx="720080" cy="720080"/>
          </a:xfrm>
          <a:prstGeom prst="ellipse">
            <a:avLst/>
          </a:prstGeom>
          <a:solidFill>
            <a:srgbClr val="535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50640" y="4666916"/>
            <a:ext cx="720080" cy="720080"/>
          </a:xfrm>
          <a:prstGeom prst="ellipse">
            <a:avLst/>
          </a:prstGeom>
          <a:solidFill>
            <a:srgbClr val="535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710009" y="2526277"/>
            <a:ext cx="720080" cy="720080"/>
          </a:xfrm>
          <a:prstGeom prst="ellipse">
            <a:avLst/>
          </a:prstGeom>
          <a:solidFill>
            <a:srgbClr val="F17F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736361" y="4047958"/>
            <a:ext cx="720080" cy="720080"/>
          </a:xfrm>
          <a:prstGeom prst="ellipse">
            <a:avLst/>
          </a:prstGeom>
          <a:solidFill>
            <a:srgbClr val="F17F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01312" y="2056492"/>
            <a:ext cx="26467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TW" sz="3200" b="1" dirty="0">
                <a:latin typeface="SimSun" panose="02010600030101010101" pitchFamily="2" charset="-122"/>
                <a:ea typeface="SimSun" panose="02010600030101010101" pitchFamily="2" charset="-122"/>
              </a:rPr>
              <a:t>訊息分類</a:t>
            </a:r>
            <a:endParaRPr lang="en-US" altLang="zh-CN" sz="2800" b="1" dirty="0">
              <a:solidFill>
                <a:srgbClr val="131313"/>
              </a:solidFill>
              <a:latin typeface="SimSun" panose="02010600030101010101" pitchFamily="2" charset="-122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90747" y="3420972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zh-TW" sz="3200" b="1" dirty="0">
                <a:latin typeface="SimSun" panose="02010600030101010101" pitchFamily="2" charset="-122"/>
                <a:ea typeface="SimSun" panose="02010600030101010101" pitchFamily="2" charset="-122"/>
              </a:rPr>
              <a:t>定期發送</a:t>
            </a:r>
            <a:endParaRPr lang="en-US" altLang="zh-CN" sz="2800" b="1" dirty="0">
              <a:solidFill>
                <a:srgbClr val="131313"/>
              </a:solidFill>
              <a:latin typeface="SimSun" panose="02010600030101010101" pitchFamily="2" charset="-122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92235" y="466691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zh-TW" sz="3200" b="1" dirty="0">
                <a:latin typeface="SimSun" panose="02010600030101010101" pitchFamily="2" charset="-122"/>
                <a:ea typeface="SimSun" panose="02010600030101010101" pitchFamily="2" charset="-122"/>
              </a:rPr>
              <a:t>列出重大訊息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456441" y="259170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TW" altLang="zh-TW" sz="3200" b="1" dirty="0">
                <a:latin typeface="SimSun" panose="02010600030101010101" pitchFamily="2" charset="-122"/>
                <a:ea typeface="SimSun" panose="02010600030101010101" pitchFamily="2" charset="-122"/>
              </a:rPr>
              <a:t>雙語與無障礙閱讀</a:t>
            </a:r>
            <a:endParaRPr lang="en-US" altLang="zh-CN" sz="2800" b="1" dirty="0">
              <a:solidFill>
                <a:srgbClr val="131313"/>
              </a:solidFill>
              <a:latin typeface="SimSun" panose="02010600030101010101" pitchFamily="2" charset="-122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470465" y="3851442"/>
            <a:ext cx="34676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zh-TW" sz="3200" b="1" dirty="0">
                <a:latin typeface="SimSun" panose="02010600030101010101" pitchFamily="2" charset="-122"/>
                <a:ea typeface="SimSun" panose="02010600030101010101" pitchFamily="2" charset="-122"/>
              </a:rPr>
              <a:t>訊息性質與</a:t>
            </a:r>
            <a:endParaRPr lang="en-US" altLang="zh-TW" sz="3200" b="1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algn="ctr"/>
            <a:r>
              <a:rPr lang="zh-TW" altLang="zh-TW" sz="3200" b="1" dirty="0">
                <a:latin typeface="SimSun" panose="02010600030101010101" pitchFamily="2" charset="-122"/>
                <a:ea typeface="SimSun" panose="02010600030101010101" pitchFamily="2" charset="-122"/>
              </a:rPr>
              <a:t>發送管道的適配性</a:t>
            </a:r>
            <a:endParaRPr lang="en-US" altLang="zh-CN" sz="3200" b="1" dirty="0">
              <a:solidFill>
                <a:srgbClr val="131313"/>
              </a:solidFill>
              <a:latin typeface="SimSun" panose="02010600030101010101" pitchFamily="2" charset="-122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583832" y="191175"/>
            <a:ext cx="31261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F17F42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EDM</a:t>
            </a:r>
            <a:r>
              <a:rPr lang="zh-TW" altLang="zh-TW" sz="2400" b="1" dirty="0">
                <a:solidFill>
                  <a:srgbClr val="F17F42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服務優化設計原則</a:t>
            </a:r>
            <a:endParaRPr lang="en-US" altLang="zh-TW" sz="2400" b="1" dirty="0">
              <a:solidFill>
                <a:srgbClr val="F17F42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58982" y="753006"/>
            <a:ext cx="1074037" cy="83706"/>
          </a:xfrm>
          <a:prstGeom prst="rect">
            <a:avLst/>
          </a:prstGeom>
          <a:solidFill>
            <a:srgbClr val="535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12172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5" grpId="0"/>
      <p:bldP spid="17" grpId="0"/>
      <p:bldP spid="21" grpId="0"/>
      <p:bldP spid="23" grpId="0"/>
      <p:bldP spid="29" grpId="0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345" y="1052736"/>
            <a:ext cx="3312367" cy="5112568"/>
          </a:xfrm>
          <a:prstGeom prst="rect">
            <a:avLst/>
          </a:prstGeom>
          <a:ln w="190500" cap="sq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9" name="文本框 18"/>
          <p:cNvSpPr txBox="1"/>
          <p:nvPr/>
        </p:nvSpPr>
        <p:spPr>
          <a:xfrm>
            <a:off x="2855640" y="291341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TW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(</a:t>
            </a:r>
            <a:r>
              <a:rPr lang="zh-TW" altLang="en-US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一</a:t>
            </a:r>
            <a:r>
              <a:rPr lang="en-US" altLang="zh-TW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)</a:t>
            </a:r>
            <a:r>
              <a:rPr lang="zh-TW" altLang="en-US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 </a:t>
            </a:r>
            <a:r>
              <a:rPr lang="zh-TW" altLang="zh-TW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師</a:t>
            </a:r>
            <a:r>
              <a:rPr lang="zh-TW" altLang="zh-TW" sz="2400" b="1" dirty="0">
                <a:latin typeface="SimSun" panose="02010600030101010101" pitchFamily="2" charset="-122"/>
                <a:ea typeface="SimSun" panose="02010600030101010101" pitchFamily="2" charset="-122"/>
              </a:rPr>
              <a:t>大官網之活動預告及單位公告</a:t>
            </a:r>
          </a:p>
        </p:txBody>
      </p:sp>
      <p:sp>
        <p:nvSpPr>
          <p:cNvPr id="20" name="矩形 19"/>
          <p:cNvSpPr/>
          <p:nvPr/>
        </p:nvSpPr>
        <p:spPr>
          <a:xfrm>
            <a:off x="5558982" y="753006"/>
            <a:ext cx="1074037" cy="83706"/>
          </a:xfrm>
          <a:prstGeom prst="rect">
            <a:avLst/>
          </a:prstGeom>
          <a:solidFill>
            <a:srgbClr val="535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流程圖: 替代程序 1">
            <a:extLst>
              <a:ext uri="{FF2B5EF4-FFF2-40B4-BE49-F238E27FC236}">
                <a16:creationId xmlns:a16="http://schemas.microsoft.com/office/drawing/2014/main" id="{1A1D8456-D763-4A13-9A63-52469E7EAD35}"/>
              </a:ext>
            </a:extLst>
          </p:cNvPr>
          <p:cNvSpPr/>
          <p:nvPr/>
        </p:nvSpPr>
        <p:spPr>
          <a:xfrm>
            <a:off x="7104110" y="1412776"/>
            <a:ext cx="4824538" cy="4032448"/>
          </a:xfrm>
          <a:prstGeom prst="flowChartAlternateProcess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132" y="3356559"/>
            <a:ext cx="808484" cy="808484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9C0E16A6-5747-4BC8-9CB7-4ECEC9E4B404}"/>
              </a:ext>
            </a:extLst>
          </p:cNvPr>
          <p:cNvSpPr txBox="1"/>
          <p:nvPr/>
        </p:nvSpPr>
        <p:spPr>
          <a:xfrm>
            <a:off x="7232617" y="1628801"/>
            <a:ext cx="46960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/>
            <a:r>
              <a:rPr lang="zh-TW" altLang="zh-TW" sz="1800" b="1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公告對象</a:t>
            </a:r>
            <a:r>
              <a:rPr lang="zh-TW" altLang="en-US" sz="1800" b="1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TW" altLang="zh-TW" sz="18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不限制，任何人皆可讀取。</a:t>
            </a:r>
            <a:endParaRPr lang="en-US" altLang="zh-TW" sz="1800" kern="100" dirty="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28600"/>
            <a:endParaRPr lang="zh-TW" altLang="zh-TW" sz="1800" kern="100" dirty="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15900" marR="228600">
              <a:spcAft>
                <a:spcPts val="0"/>
              </a:spcAft>
            </a:pPr>
            <a:r>
              <a:rPr lang="zh-TW" altLang="zh-TW" sz="1800" b="1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申請方式：</a:t>
            </a:r>
            <a:endParaRPr lang="en-US" altLang="zh-TW" sz="1800" b="1" kern="100" dirty="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15900" marR="228600">
              <a:spcAft>
                <a:spcPts val="0"/>
              </a:spcAft>
            </a:pPr>
            <a:r>
              <a:rPr lang="zh-TW" altLang="zh-TW" sz="18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本校行政人員登入校務行政入口，</a:t>
            </a:r>
            <a:r>
              <a:rPr lang="zh-TW" altLang="en-US" sz="18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TW" altLang="zh-TW" sz="18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點選「應用系統」中的</a:t>
            </a:r>
            <a:r>
              <a:rPr lang="zh-TW" altLang="en-US" sz="18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TW" altLang="zh-TW" sz="18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「師大首頁校園活動公告系統」刊登。</a:t>
            </a:r>
            <a:endParaRPr lang="en-US" altLang="zh-TW" sz="1800" kern="100" dirty="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15900" marR="228600">
              <a:spcAft>
                <a:spcPts val="0"/>
              </a:spcAft>
            </a:pPr>
            <a:endParaRPr lang="zh-TW" altLang="zh-TW" sz="1800" kern="100" dirty="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28600"/>
            <a:r>
              <a:rPr lang="zh-TW" altLang="zh-TW" sz="1800" b="1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訊息格式：</a:t>
            </a:r>
            <a:r>
              <a:rPr lang="zh-TW" altLang="zh-TW" sz="1800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宣傳海報及文字介紹。</a:t>
            </a:r>
            <a:endParaRPr lang="en-US" altLang="zh-TW" sz="1800" kern="100" dirty="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28600"/>
            <a:endParaRPr lang="en-US" altLang="zh-TW" kern="100" dirty="0"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28600"/>
            <a:r>
              <a:rPr lang="zh-TW" altLang="en-US" sz="1800" b="1" kern="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使用建議：</a:t>
            </a:r>
            <a:endParaRPr lang="en-US" altLang="zh-TW" sz="1800" b="1" kern="100" dirty="0">
              <a:effectLst/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28600"/>
            <a:r>
              <a:rPr lang="zh-TW" altLang="en-US" kern="100" dirty="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一般訊息之公告，如學術演講或研討會、  活動訊息、課程或行政措施、            校園設施或意見調查等。</a:t>
            </a:r>
            <a:endParaRPr lang="en-US" altLang="zh-TW" kern="100" dirty="0"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28600"/>
            <a:endParaRPr lang="en-US" altLang="zh-TW" kern="100" dirty="0"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228600"/>
            <a:endParaRPr lang="en-US" altLang="zh-TW" kern="100" dirty="0"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1" name="图片 5">
            <a:extLst>
              <a:ext uri="{FF2B5EF4-FFF2-40B4-BE49-F238E27FC236}">
                <a16:creationId xmlns:a16="http://schemas.microsoft.com/office/drawing/2014/main" id="{9D9E9AC5-571E-49C0-9608-4749C62FD0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737" y="1052944"/>
            <a:ext cx="3240360" cy="5040351"/>
          </a:xfrm>
          <a:prstGeom prst="rect">
            <a:avLst/>
          </a:prstGeom>
          <a:ln w="190500" cap="sq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0874354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14" y="2204864"/>
            <a:ext cx="3626032" cy="2783242"/>
          </a:xfrm>
          <a:prstGeom prst="rect">
            <a:avLst/>
          </a:prstGeom>
          <a:ln w="190500" cap="sq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9" name="文本框 18"/>
          <p:cNvSpPr txBox="1"/>
          <p:nvPr/>
        </p:nvSpPr>
        <p:spPr>
          <a:xfrm>
            <a:off x="3825406" y="287660"/>
            <a:ext cx="4574849" cy="465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TW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(</a:t>
            </a:r>
            <a:r>
              <a:rPr lang="zh-TW" altLang="en-US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二</a:t>
            </a:r>
            <a:r>
              <a:rPr lang="en-US" altLang="zh-TW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)</a:t>
            </a:r>
            <a:r>
              <a:rPr lang="zh-TW" altLang="en-US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 </a:t>
            </a:r>
            <a:r>
              <a:rPr lang="zh-TW" altLang="zh-TW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臺</a:t>
            </a:r>
            <a:r>
              <a:rPr lang="zh-TW" altLang="zh-TW" sz="2400" b="1" dirty="0">
                <a:latin typeface="SimSun" panose="02010600030101010101" pitchFamily="2" charset="-122"/>
                <a:ea typeface="SimSun" panose="02010600030101010101" pitchFamily="2" charset="-122"/>
              </a:rPr>
              <a:t>師大電子報系統</a:t>
            </a:r>
          </a:p>
        </p:txBody>
      </p:sp>
      <p:sp>
        <p:nvSpPr>
          <p:cNvPr id="20" name="矩形 19"/>
          <p:cNvSpPr/>
          <p:nvPr/>
        </p:nvSpPr>
        <p:spPr>
          <a:xfrm>
            <a:off x="5558982" y="753006"/>
            <a:ext cx="1074037" cy="83706"/>
          </a:xfrm>
          <a:prstGeom prst="rect">
            <a:avLst/>
          </a:prstGeom>
          <a:solidFill>
            <a:srgbClr val="535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流程圖: 替代程序 1">
            <a:extLst>
              <a:ext uri="{FF2B5EF4-FFF2-40B4-BE49-F238E27FC236}">
                <a16:creationId xmlns:a16="http://schemas.microsoft.com/office/drawing/2014/main" id="{1A1D8456-D763-4A13-9A63-52469E7EAD35}"/>
              </a:ext>
            </a:extLst>
          </p:cNvPr>
          <p:cNvSpPr/>
          <p:nvPr/>
        </p:nvSpPr>
        <p:spPr>
          <a:xfrm>
            <a:off x="6312024" y="1700808"/>
            <a:ext cx="5616624" cy="3888432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132" y="3356559"/>
            <a:ext cx="808484" cy="808484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9C0E16A6-5747-4BC8-9CB7-4ECEC9E4B404}"/>
              </a:ext>
            </a:extLst>
          </p:cNvPr>
          <p:cNvSpPr txBox="1"/>
          <p:nvPr/>
        </p:nvSpPr>
        <p:spPr>
          <a:xfrm>
            <a:off x="6312025" y="1988841"/>
            <a:ext cx="56886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TW" sz="2000" b="1" dirty="0">
                <a:latin typeface="SimSun" panose="02010600030101010101" pitchFamily="2" charset="-122"/>
                <a:ea typeface="SimSun" panose="02010600030101010101" pitchFamily="2" charset="-122"/>
              </a:rPr>
              <a:t>公告對象：</a:t>
            </a:r>
            <a:r>
              <a:rPr lang="zh-TW" altLang="zh-TW" sz="2000" dirty="0">
                <a:latin typeface="SimSun" panose="02010600030101010101" pitchFamily="2" charset="-122"/>
                <a:ea typeface="SimSun" panose="02010600030101010101" pitchFamily="2" charset="-122"/>
              </a:rPr>
              <a:t>該份電子報之訂閱者。</a:t>
            </a:r>
            <a:endParaRPr lang="en-US" altLang="zh-TW" sz="2000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endParaRPr lang="zh-TW" altLang="zh-TW" sz="2000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TW" altLang="zh-TW" sz="2000" b="1" dirty="0">
                <a:latin typeface="SimSun" panose="02010600030101010101" pitchFamily="2" charset="-122"/>
                <a:ea typeface="SimSun" panose="02010600030101010101" pitchFamily="2" charset="-122"/>
              </a:rPr>
              <a:t>申請方式：</a:t>
            </a:r>
            <a:r>
              <a:rPr lang="zh-TW" altLang="zh-TW" sz="2000" dirty="0">
                <a:latin typeface="SimSun" panose="02010600030101010101" pitchFamily="2" charset="-122"/>
                <a:ea typeface="SimSun" panose="02010600030101010101" pitchFamily="2" charset="-122"/>
              </a:rPr>
              <a:t>填寫公版電子報系統申請表</a:t>
            </a:r>
            <a:r>
              <a:rPr lang="zh-TW" altLang="en-US" sz="2000" dirty="0">
                <a:latin typeface="SimSun" panose="02010600030101010101" pitchFamily="2" charset="-122"/>
                <a:ea typeface="SimSun" panose="02010600030101010101" pitchFamily="2" charset="-122"/>
              </a:rPr>
              <a:t>。</a:t>
            </a:r>
            <a:endParaRPr lang="en-US" altLang="zh-TW" sz="2000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endParaRPr lang="zh-TW" altLang="zh-TW" sz="2000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TW" altLang="zh-TW" sz="2000" b="1" dirty="0">
                <a:latin typeface="SimSun" panose="02010600030101010101" pitchFamily="2" charset="-122"/>
                <a:ea typeface="SimSun" panose="02010600030101010101" pitchFamily="2" charset="-122"/>
              </a:rPr>
              <a:t>訊息格式：</a:t>
            </a:r>
            <a:r>
              <a:rPr lang="en-US" altLang="zh-TW" sz="2000" dirty="0">
                <a:latin typeface="SimSun" panose="02010600030101010101" pitchFamily="2" charset="-122"/>
                <a:ea typeface="SimSun" panose="02010600030101010101" pitchFamily="2" charset="-122"/>
              </a:rPr>
              <a:t>HTML</a:t>
            </a:r>
            <a:r>
              <a:rPr lang="zh-TW" altLang="zh-TW" sz="2000" dirty="0">
                <a:latin typeface="SimSun" panose="02010600030101010101" pitchFamily="2" charset="-122"/>
                <a:ea typeface="SimSun" panose="02010600030101010101" pitchFamily="2" charset="-122"/>
              </a:rPr>
              <a:t>網頁格式，製作成美觀的文件。</a:t>
            </a:r>
            <a:endParaRPr lang="en-US" altLang="zh-TW" sz="2000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TW" altLang="zh-TW" sz="2000" dirty="0">
                <a:latin typeface="SimSun" panose="02010600030101010101" pitchFamily="2" charset="-122"/>
                <a:ea typeface="SimSun" panose="02010600030101010101" pitchFamily="2" charset="-122"/>
              </a:rPr>
              <a:t> </a:t>
            </a:r>
          </a:p>
          <a:p>
            <a:r>
              <a:rPr lang="zh-TW" altLang="zh-TW" sz="2000" b="1" dirty="0">
                <a:latin typeface="SimSun" panose="02010600030101010101" pitchFamily="2" charset="-122"/>
                <a:ea typeface="SimSun" panose="02010600030101010101" pitchFamily="2" charset="-122"/>
              </a:rPr>
              <a:t>使用建議：</a:t>
            </a:r>
            <a:r>
              <a:rPr lang="zh-TW" altLang="zh-TW" sz="2000" dirty="0">
                <a:latin typeface="SimSun" panose="02010600030101010101" pitchFamily="2" charset="-122"/>
                <a:ea typeface="SimSun" panose="02010600030101010101" pitchFamily="2" charset="-122"/>
              </a:rPr>
              <a:t>針對特定對象、團體之訊息</a:t>
            </a:r>
            <a:r>
              <a:rPr lang="zh-TW" altLang="en-US" sz="2000" dirty="0">
                <a:latin typeface="SimSun" panose="02010600030101010101" pitchFamily="2" charset="-122"/>
                <a:ea typeface="SimSun" panose="02010600030101010101" pitchFamily="2" charset="-122"/>
              </a:rPr>
              <a:t>。</a:t>
            </a:r>
            <a:endParaRPr lang="en-US" altLang="zh-TW" sz="2000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TW" altLang="zh-TW" sz="2000" dirty="0">
                <a:latin typeface="SimSun" panose="02010600030101010101" pitchFamily="2" charset="-122"/>
                <a:ea typeface="SimSun" panose="02010600030101010101" pitchFamily="2" charset="-122"/>
              </a:rPr>
              <a:t>例如：行政單位專屬之電子報、系所之學術演講或公告等。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4C7904B-8C20-4A29-BFBA-BB26B20243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154" y="981100"/>
            <a:ext cx="2594194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3149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9064" y="1196752"/>
            <a:ext cx="3987843" cy="4899815"/>
          </a:xfrm>
          <a:prstGeom prst="rect">
            <a:avLst/>
          </a:prstGeom>
          <a:ln w="190500" cap="sq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9" name="文本框 18"/>
          <p:cNvSpPr txBox="1"/>
          <p:nvPr/>
        </p:nvSpPr>
        <p:spPr>
          <a:xfrm>
            <a:off x="2567608" y="261802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TW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(</a:t>
            </a:r>
            <a:r>
              <a:rPr lang="zh-TW" altLang="en-US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三</a:t>
            </a:r>
            <a:r>
              <a:rPr lang="en-US" altLang="zh-TW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)</a:t>
            </a:r>
            <a:r>
              <a:rPr lang="zh-TW" altLang="en-US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 </a:t>
            </a:r>
            <a:r>
              <a:rPr lang="zh-TW" altLang="zh-TW" sz="2400" b="1" dirty="0" smtClean="0">
                <a:latin typeface="SimSun" panose="02010600030101010101" pitchFamily="2" charset="-122"/>
                <a:ea typeface="SimSun" panose="02010600030101010101" pitchFamily="2" charset="-122"/>
              </a:rPr>
              <a:t>行政</a:t>
            </a:r>
            <a:r>
              <a:rPr lang="zh-TW" altLang="zh-TW" sz="2400" b="1" dirty="0">
                <a:latin typeface="SimSun" panose="02010600030101010101" pitchFamily="2" charset="-122"/>
                <a:ea typeface="SimSun" panose="02010600030101010101" pitchFamily="2" charset="-122"/>
              </a:rPr>
              <a:t>公告及當週活動、演講、研討會一覽表</a:t>
            </a:r>
          </a:p>
        </p:txBody>
      </p:sp>
      <p:sp>
        <p:nvSpPr>
          <p:cNvPr id="20" name="矩形 19"/>
          <p:cNvSpPr/>
          <p:nvPr/>
        </p:nvSpPr>
        <p:spPr>
          <a:xfrm>
            <a:off x="5558982" y="753006"/>
            <a:ext cx="1074037" cy="83706"/>
          </a:xfrm>
          <a:prstGeom prst="rect">
            <a:avLst/>
          </a:prstGeom>
          <a:solidFill>
            <a:srgbClr val="535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流程圖: 替代程序 1">
            <a:extLst>
              <a:ext uri="{FF2B5EF4-FFF2-40B4-BE49-F238E27FC236}">
                <a16:creationId xmlns:a16="http://schemas.microsoft.com/office/drawing/2014/main" id="{1A1D8456-D763-4A13-9A63-52469E7EAD35}"/>
              </a:ext>
            </a:extLst>
          </p:cNvPr>
          <p:cNvSpPr/>
          <p:nvPr/>
        </p:nvSpPr>
        <p:spPr>
          <a:xfrm>
            <a:off x="6350864" y="1268760"/>
            <a:ext cx="5540265" cy="4827807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865" y="3356559"/>
            <a:ext cx="808484" cy="808484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9C0E16A6-5747-4BC8-9CB7-4ECEC9E4B404}"/>
              </a:ext>
            </a:extLst>
          </p:cNvPr>
          <p:cNvSpPr txBox="1"/>
          <p:nvPr/>
        </p:nvSpPr>
        <p:spPr>
          <a:xfrm>
            <a:off x="6456041" y="1556792"/>
            <a:ext cx="532859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TW" b="1" dirty="0">
                <a:latin typeface="SimSun" panose="02010600030101010101" pitchFamily="2" charset="-122"/>
                <a:ea typeface="SimSun" panose="02010600030101010101" pitchFamily="2" charset="-122"/>
              </a:rPr>
              <a:t>公告對象：</a:t>
            </a:r>
            <a:endParaRPr lang="en-US" altLang="zh-TW" b="1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TW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全校教職員工及學生，彙整於每週一上午寄送。</a:t>
            </a:r>
            <a:endParaRPr lang="en-US" altLang="zh-TW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endParaRPr lang="zh-TW" altLang="zh-TW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TW" altLang="zh-TW" b="1" dirty="0">
                <a:latin typeface="SimSun" panose="02010600030101010101" pitchFamily="2" charset="-122"/>
                <a:ea typeface="SimSun" panose="02010600030101010101" pitchFamily="2" charset="-122"/>
              </a:rPr>
              <a:t>申請方式：</a:t>
            </a:r>
            <a:endParaRPr lang="en-US" altLang="zh-TW" b="1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TW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本校行政人員登入校務行政入口，點選「應用系統」中的「師大首頁校園活動公告系統」刊登。</a:t>
            </a:r>
            <a:endParaRPr lang="en-US" altLang="zh-TW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endParaRPr lang="zh-TW" altLang="zh-TW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TW" altLang="zh-TW" b="1" dirty="0">
                <a:latin typeface="SimSun" panose="02010600030101010101" pitchFamily="2" charset="-122"/>
                <a:ea typeface="SimSun" panose="02010600030101010101" pitchFamily="2" charset="-122"/>
              </a:rPr>
              <a:t>訊息格式：</a:t>
            </a:r>
            <a:endParaRPr lang="en-US" altLang="zh-TW" b="1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TW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彙整相關資訊為</a:t>
            </a:r>
            <a:r>
              <a:rPr lang="en-US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HTML</a:t>
            </a:r>
            <a:r>
              <a:rPr lang="zh-TW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網頁表格。</a:t>
            </a:r>
            <a:endParaRPr lang="en-US" altLang="zh-TW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endParaRPr lang="zh-TW" altLang="zh-TW" dirty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TW" altLang="zh-TW" b="1" dirty="0">
                <a:latin typeface="SimSun" panose="02010600030101010101" pitchFamily="2" charset="-122"/>
                <a:ea typeface="SimSun" panose="02010600030101010101" pitchFamily="2" charset="-122"/>
              </a:rPr>
              <a:t>使用建議：</a:t>
            </a:r>
            <a:r>
              <a:rPr lang="zh-TW" altLang="zh-TW" dirty="0">
                <a:latin typeface="SimSun" panose="02010600030101010101" pitchFamily="2" charset="-122"/>
                <a:ea typeface="SimSun" panose="02010600030101010101" pitchFamily="2" charset="-122"/>
              </a:rPr>
              <a:t>一般訊息之公告，如學術演講或研討會、活動訊息、課程或行政措施、校園設施或意見調查等。</a:t>
            </a:r>
            <a:endParaRPr lang="zh-TW" altLang="zh-TW" sz="2000" dirty="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014332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" grpId="0" animBg="1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4041</TotalTime>
  <Words>918</Words>
  <Application>Microsoft Office PowerPoint</Application>
  <PresentationFormat>寬螢幕</PresentationFormat>
  <Paragraphs>140</Paragraphs>
  <Slides>15</Slides>
  <Notes>6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26" baseType="lpstr">
      <vt:lpstr>微软雅黑</vt:lpstr>
      <vt:lpstr>宋体</vt:lpstr>
      <vt:lpstr>宋体</vt:lpstr>
      <vt:lpstr>微軟正黑體</vt:lpstr>
      <vt:lpstr>PMingLiU</vt:lpstr>
      <vt:lpstr>PMingLiU</vt:lpstr>
      <vt:lpstr>標楷體</vt:lpstr>
      <vt:lpstr>Arial</vt:lpstr>
      <vt:lpstr>Calibri</vt:lpstr>
      <vt:lpstr>Times New Roman</vt:lpstr>
      <vt:lpstr>Office 主题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http://www.ypppt.com/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USER</cp:lastModifiedBy>
  <cp:revision>195</cp:revision>
  <cp:lastPrinted>2021-11-01T08:06:59Z</cp:lastPrinted>
  <dcterms:created xsi:type="dcterms:W3CDTF">2017-01-18T01:49:11Z</dcterms:created>
  <dcterms:modified xsi:type="dcterms:W3CDTF">2021-11-17T09:21:03Z</dcterms:modified>
</cp:coreProperties>
</file>